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6" r:id="rId4"/>
    <p:sldMasterId id="2147483828" r:id="rId5"/>
    <p:sldMasterId id="2147483840" r:id="rId6"/>
    <p:sldMasterId id="2147483852" r:id="rId7"/>
  </p:sldMasterIdLst>
  <p:notesMasterIdLst>
    <p:notesMasterId r:id="rId31"/>
  </p:notesMasterIdLst>
  <p:sldIdLst>
    <p:sldId id="256" r:id="rId8"/>
    <p:sldId id="287" r:id="rId9"/>
    <p:sldId id="289" r:id="rId10"/>
    <p:sldId id="290" r:id="rId11"/>
    <p:sldId id="291" r:id="rId12"/>
    <p:sldId id="292" r:id="rId13"/>
    <p:sldId id="259" r:id="rId14"/>
    <p:sldId id="260" r:id="rId15"/>
    <p:sldId id="293" r:id="rId16"/>
    <p:sldId id="276" r:id="rId17"/>
    <p:sldId id="257" r:id="rId18"/>
    <p:sldId id="277" r:id="rId19"/>
    <p:sldId id="275" r:id="rId20"/>
    <p:sldId id="281" r:id="rId21"/>
    <p:sldId id="282" r:id="rId22"/>
    <p:sldId id="265" r:id="rId23"/>
    <p:sldId id="263" r:id="rId24"/>
    <p:sldId id="261" r:id="rId25"/>
    <p:sldId id="284" r:id="rId26"/>
    <p:sldId id="285" r:id="rId27"/>
    <p:sldId id="286" r:id="rId28"/>
    <p:sldId id="294" r:id="rId29"/>
    <p:sldId id="271" r:id="rId30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ヒラギノ角ゴ ProN W3"/>
        <a:sym typeface="Chalkboar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8"/>
  </p:normalViewPr>
  <p:slideViewPr>
    <p:cSldViewPr snapToGrid="0">
      <p:cViewPr varScale="1">
        <p:scale>
          <a:sx n="48" d="100"/>
          <a:sy n="48" d="100"/>
        </p:scale>
        <p:origin x="558" y="4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66AF3-62DF-4D94-BA9A-3F62F819A66D}" type="doc">
      <dgm:prSet loTypeId="urn:microsoft.com/office/officeart/2005/8/layout/hChevron3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DAA9E9-E5AD-43CE-93A5-894BDD1C5BE5}">
      <dgm:prSet/>
      <dgm:spPr/>
      <dgm:t>
        <a:bodyPr/>
        <a:lstStyle/>
        <a:p>
          <a:pPr rtl="0"/>
          <a:r>
            <a:rPr lang="es-MX" b="1" noProof="0" dirty="0"/>
            <a:t>Base de toda la escuela – </a:t>
          </a:r>
          <a:r>
            <a:rPr lang="es-MX" b="0" noProof="0" dirty="0"/>
            <a:t>Los fondos solían servir a todos los estudiantes para poder incrementar los logros</a:t>
          </a:r>
          <a:endParaRPr lang="en-US" dirty="0"/>
        </a:p>
      </dgm:t>
    </dgm:pt>
    <dgm:pt modelId="{D635B999-60C3-419D-B71A-297A5EDCC17F}" type="parTrans" cxnId="{67B9E24D-7BBD-4BF0-BDFC-7F2EB05D5DE3}">
      <dgm:prSet/>
      <dgm:spPr/>
      <dgm:t>
        <a:bodyPr/>
        <a:lstStyle/>
        <a:p>
          <a:endParaRPr lang="en-US"/>
        </a:p>
      </dgm:t>
    </dgm:pt>
    <dgm:pt modelId="{52D72ECA-1E01-4D0B-BEFE-65C3AAC3E14E}" type="sibTrans" cxnId="{67B9E24D-7BBD-4BF0-BDFC-7F2EB05D5DE3}">
      <dgm:prSet/>
      <dgm:spPr/>
      <dgm:t>
        <a:bodyPr/>
        <a:lstStyle/>
        <a:p>
          <a:endParaRPr lang="en-US"/>
        </a:p>
      </dgm:t>
    </dgm:pt>
    <dgm:pt modelId="{A896A405-B88F-4C80-A389-80D82D3E00FC}">
      <dgm:prSet/>
      <dgm:spPr/>
      <dgm:t>
        <a:bodyPr/>
        <a:lstStyle/>
        <a:p>
          <a:pPr rtl="0"/>
          <a:r>
            <a:rPr lang="es-MX" b="1" noProof="0" dirty="0"/>
            <a:t>Uso de fondos de Titulo I</a:t>
          </a:r>
          <a:endParaRPr lang="en-US" dirty="0"/>
        </a:p>
      </dgm:t>
    </dgm:pt>
    <dgm:pt modelId="{516D5C7D-3562-461C-960B-4DAEC88E2876}" type="parTrans" cxnId="{9BCC1A81-65B9-4D0E-937F-B107AC5046F6}">
      <dgm:prSet/>
      <dgm:spPr/>
      <dgm:t>
        <a:bodyPr/>
        <a:lstStyle/>
        <a:p>
          <a:endParaRPr lang="en-US"/>
        </a:p>
      </dgm:t>
    </dgm:pt>
    <dgm:pt modelId="{96DB9883-C9E3-44CC-AA1A-1E9E7BF1E137}" type="sibTrans" cxnId="{9BCC1A81-65B9-4D0E-937F-B107AC5046F6}">
      <dgm:prSet/>
      <dgm:spPr/>
      <dgm:t>
        <a:bodyPr/>
        <a:lstStyle/>
        <a:p>
          <a:endParaRPr lang="en-US"/>
        </a:p>
      </dgm:t>
    </dgm:pt>
    <dgm:pt modelId="{777F4D35-6331-4E17-9980-265C3BC6D821}">
      <dgm:prSet/>
      <dgm:spPr/>
      <dgm:t>
        <a:bodyPr/>
        <a:lstStyle/>
        <a:p>
          <a:pPr rtl="0"/>
          <a:r>
            <a:rPr lang="es-MX" noProof="0" dirty="0"/>
            <a:t>Mejorar todo el programa educativo de la escuela.</a:t>
          </a:r>
          <a:endParaRPr lang="en-US" dirty="0"/>
        </a:p>
      </dgm:t>
    </dgm:pt>
    <dgm:pt modelId="{723D967A-B0C2-4963-858A-589D8E5B335D}" type="parTrans" cxnId="{1FBAE345-B494-4F50-833A-D22345AF2578}">
      <dgm:prSet/>
      <dgm:spPr/>
      <dgm:t>
        <a:bodyPr/>
        <a:lstStyle/>
        <a:p>
          <a:endParaRPr lang="en-US"/>
        </a:p>
      </dgm:t>
    </dgm:pt>
    <dgm:pt modelId="{9C1438F8-D6CA-4552-B710-0E44ECFA75A6}" type="sibTrans" cxnId="{1FBAE345-B494-4F50-833A-D22345AF2578}">
      <dgm:prSet/>
      <dgm:spPr/>
      <dgm:t>
        <a:bodyPr/>
        <a:lstStyle/>
        <a:p>
          <a:endParaRPr lang="en-US"/>
        </a:p>
      </dgm:t>
    </dgm:pt>
    <dgm:pt modelId="{F1C9B382-A0D7-694E-A33E-127CB0F9F8DE}">
      <dgm:prSet/>
      <dgm:spPr/>
      <dgm:t>
        <a:bodyPr/>
        <a:lstStyle/>
        <a:p>
          <a:pPr rtl="0"/>
          <a:r>
            <a:rPr lang="es-MX" noProof="0" dirty="0"/>
            <a:t>Brindar asistencia adicional a todos los estudiantes que tengan dificultades para cumplir con los objetivos de rendimiento del Estado.</a:t>
          </a:r>
        </a:p>
      </dgm:t>
    </dgm:pt>
    <dgm:pt modelId="{FF828BAF-57CB-0949-BF67-579AFB28E3A7}" type="parTrans" cxnId="{CC458EDE-61AF-5040-80CA-78C42E5D4509}">
      <dgm:prSet/>
      <dgm:spPr/>
      <dgm:t>
        <a:bodyPr/>
        <a:lstStyle/>
        <a:p>
          <a:endParaRPr lang="en-US"/>
        </a:p>
      </dgm:t>
    </dgm:pt>
    <dgm:pt modelId="{B01EFFDB-E29D-F942-B8D7-641F3FEC1CA1}" type="sibTrans" cxnId="{CC458EDE-61AF-5040-80CA-78C42E5D4509}">
      <dgm:prSet/>
      <dgm:spPr/>
      <dgm:t>
        <a:bodyPr/>
        <a:lstStyle/>
        <a:p>
          <a:endParaRPr lang="en-US"/>
        </a:p>
      </dgm:t>
    </dgm:pt>
    <dgm:pt modelId="{1B1EF7EB-F1D9-4E0D-B202-C445B89879EF}" type="pres">
      <dgm:prSet presAssocID="{AA166AF3-62DF-4D94-BA9A-3F62F819A66D}" presName="Name0" presStyleCnt="0">
        <dgm:presLayoutVars>
          <dgm:dir/>
          <dgm:resizeHandles val="exact"/>
        </dgm:presLayoutVars>
      </dgm:prSet>
      <dgm:spPr/>
    </dgm:pt>
    <dgm:pt modelId="{E1AE8805-6BFB-4B1E-B3E9-60D77E336BF0}" type="pres">
      <dgm:prSet presAssocID="{80DAA9E9-E5AD-43CE-93A5-894BDD1C5BE5}" presName="parAndChTx" presStyleLbl="node1" presStyleIdx="0" presStyleCnt="2">
        <dgm:presLayoutVars>
          <dgm:bulletEnabled val="1"/>
        </dgm:presLayoutVars>
      </dgm:prSet>
      <dgm:spPr/>
    </dgm:pt>
    <dgm:pt modelId="{499CC7A5-6ADB-4601-998B-4E8D3A745571}" type="pres">
      <dgm:prSet presAssocID="{52D72ECA-1E01-4D0B-BEFE-65C3AAC3E14E}" presName="parAndChSpace" presStyleCnt="0"/>
      <dgm:spPr/>
    </dgm:pt>
    <dgm:pt modelId="{2EE72D12-7C05-4793-A28F-21ABA729FE15}" type="pres">
      <dgm:prSet presAssocID="{A896A405-B88F-4C80-A389-80D82D3E00FC}" presName="parAndChTx" presStyleLbl="node1" presStyleIdx="1" presStyleCnt="2">
        <dgm:presLayoutVars>
          <dgm:bulletEnabled val="1"/>
        </dgm:presLayoutVars>
      </dgm:prSet>
      <dgm:spPr/>
    </dgm:pt>
  </dgm:ptLst>
  <dgm:cxnLst>
    <dgm:cxn modelId="{9002441D-2E52-4993-98F6-4FA92B542A96}" type="presOf" srcId="{80DAA9E9-E5AD-43CE-93A5-894BDD1C5BE5}" destId="{E1AE8805-6BFB-4B1E-B3E9-60D77E336BF0}" srcOrd="0" destOrd="0" presId="urn:microsoft.com/office/officeart/2005/8/layout/hChevron3"/>
    <dgm:cxn modelId="{D4B3E15C-F795-4F41-92D0-CFB96DFFFEE4}" type="presOf" srcId="{AA166AF3-62DF-4D94-BA9A-3F62F819A66D}" destId="{1B1EF7EB-F1D9-4E0D-B202-C445B89879EF}" srcOrd="0" destOrd="0" presId="urn:microsoft.com/office/officeart/2005/8/layout/hChevron3"/>
    <dgm:cxn modelId="{1FBAE345-B494-4F50-833A-D22345AF2578}" srcId="{A896A405-B88F-4C80-A389-80D82D3E00FC}" destId="{777F4D35-6331-4E17-9980-265C3BC6D821}" srcOrd="0" destOrd="0" parTransId="{723D967A-B0C2-4963-858A-589D8E5B335D}" sibTransId="{9C1438F8-D6CA-4552-B710-0E44ECFA75A6}"/>
    <dgm:cxn modelId="{67B9E24D-7BBD-4BF0-BDFC-7F2EB05D5DE3}" srcId="{AA166AF3-62DF-4D94-BA9A-3F62F819A66D}" destId="{80DAA9E9-E5AD-43CE-93A5-894BDD1C5BE5}" srcOrd="0" destOrd="0" parTransId="{D635B999-60C3-419D-B71A-297A5EDCC17F}" sibTransId="{52D72ECA-1E01-4D0B-BEFE-65C3AAC3E14E}"/>
    <dgm:cxn modelId="{9BCC1A81-65B9-4D0E-937F-B107AC5046F6}" srcId="{AA166AF3-62DF-4D94-BA9A-3F62F819A66D}" destId="{A896A405-B88F-4C80-A389-80D82D3E00FC}" srcOrd="1" destOrd="0" parTransId="{516D5C7D-3562-461C-960B-4DAEC88E2876}" sibTransId="{96DB9883-C9E3-44CC-AA1A-1E9E7BF1E137}"/>
    <dgm:cxn modelId="{2D84F4A9-53C2-4B1D-937D-E7C5FD9F9D11}" type="presOf" srcId="{777F4D35-6331-4E17-9980-265C3BC6D821}" destId="{2EE72D12-7C05-4793-A28F-21ABA729FE15}" srcOrd="0" destOrd="1" presId="urn:microsoft.com/office/officeart/2005/8/layout/hChevron3"/>
    <dgm:cxn modelId="{893FB5AF-0A92-B744-8328-F2607986D5E6}" type="presOf" srcId="{F1C9B382-A0D7-694E-A33E-127CB0F9F8DE}" destId="{2EE72D12-7C05-4793-A28F-21ABA729FE15}" srcOrd="0" destOrd="2" presId="urn:microsoft.com/office/officeart/2005/8/layout/hChevron3"/>
    <dgm:cxn modelId="{CC458EDE-61AF-5040-80CA-78C42E5D4509}" srcId="{A896A405-B88F-4C80-A389-80D82D3E00FC}" destId="{F1C9B382-A0D7-694E-A33E-127CB0F9F8DE}" srcOrd="1" destOrd="0" parTransId="{FF828BAF-57CB-0949-BF67-579AFB28E3A7}" sibTransId="{B01EFFDB-E29D-F942-B8D7-641F3FEC1CA1}"/>
    <dgm:cxn modelId="{5C2FCDE7-19A1-4FA5-A470-5B690DEEFB74}" type="presOf" srcId="{A896A405-B88F-4C80-A389-80D82D3E00FC}" destId="{2EE72D12-7C05-4793-A28F-21ABA729FE15}" srcOrd="0" destOrd="0" presId="urn:microsoft.com/office/officeart/2005/8/layout/hChevron3"/>
    <dgm:cxn modelId="{55440444-933F-4339-9132-39D4AC1E8BB7}" type="presParOf" srcId="{1B1EF7EB-F1D9-4E0D-B202-C445B89879EF}" destId="{E1AE8805-6BFB-4B1E-B3E9-60D77E336BF0}" srcOrd="0" destOrd="0" presId="urn:microsoft.com/office/officeart/2005/8/layout/hChevron3"/>
    <dgm:cxn modelId="{B33E169C-B7C5-4703-A475-F4D5CCCB9C63}" type="presParOf" srcId="{1B1EF7EB-F1D9-4E0D-B202-C445B89879EF}" destId="{499CC7A5-6ADB-4601-998B-4E8D3A745571}" srcOrd="1" destOrd="0" presId="urn:microsoft.com/office/officeart/2005/8/layout/hChevron3"/>
    <dgm:cxn modelId="{3C896D17-C40D-413B-B5A7-0546C6672D95}" type="presParOf" srcId="{1B1EF7EB-F1D9-4E0D-B202-C445B89879EF}" destId="{2EE72D12-7C05-4793-A28F-21ABA729FE15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60A15-825D-413A-A289-BA262F1C3B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2B7CA6-D867-43E2-A631-29B2E85C1EFA}">
      <dgm:prSet/>
      <dgm:spPr/>
      <dgm:t>
        <a:bodyPr/>
        <a:lstStyle/>
        <a:p>
          <a:pPr rtl="0"/>
          <a:r>
            <a:rPr lang="en-US" b="1" dirty="0" err="1"/>
            <a:t>Evaluaciones</a:t>
          </a:r>
          <a:r>
            <a:rPr lang="en-US" b="1" dirty="0"/>
            <a:t> </a:t>
          </a:r>
          <a:r>
            <a:rPr lang="en-US" b="1" dirty="0" err="1"/>
            <a:t>Requeridas</a:t>
          </a:r>
          <a:r>
            <a:rPr lang="en-US" b="1" dirty="0"/>
            <a:t> para el </a:t>
          </a:r>
          <a:r>
            <a:rPr lang="en-US" b="1" dirty="0" err="1"/>
            <a:t>Título</a:t>
          </a:r>
          <a:r>
            <a:rPr lang="en-US" b="1" dirty="0"/>
            <a:t> I</a:t>
          </a:r>
          <a:endParaRPr lang="en-US" dirty="0"/>
        </a:p>
      </dgm:t>
    </dgm:pt>
    <dgm:pt modelId="{E7535A8A-F5AD-4EAA-9F70-192A310B6387}" type="parTrans" cxnId="{A3A5C2CE-120E-463C-95E3-740C056F7168}">
      <dgm:prSet/>
      <dgm:spPr/>
      <dgm:t>
        <a:bodyPr/>
        <a:lstStyle/>
        <a:p>
          <a:endParaRPr lang="en-US"/>
        </a:p>
      </dgm:t>
    </dgm:pt>
    <dgm:pt modelId="{9D748294-D3CB-406C-883A-0123EE9FAF56}" type="sibTrans" cxnId="{A3A5C2CE-120E-463C-95E3-740C056F7168}">
      <dgm:prSet/>
      <dgm:spPr/>
      <dgm:t>
        <a:bodyPr/>
        <a:lstStyle/>
        <a:p>
          <a:endParaRPr lang="en-US"/>
        </a:p>
      </dgm:t>
    </dgm:pt>
    <dgm:pt modelId="{C8A8742C-8585-4455-B631-F0307CFB5538}">
      <dgm:prSet/>
      <dgm:spPr/>
      <dgm:t>
        <a:bodyPr/>
        <a:lstStyle/>
        <a:p>
          <a:pPr rtl="0"/>
          <a:r>
            <a:rPr lang="es-MX" b="1" noProof="0" dirty="0"/>
            <a:t>Evaluaciones estatales</a:t>
          </a:r>
          <a:endParaRPr lang="en-US" dirty="0"/>
        </a:p>
      </dgm:t>
    </dgm:pt>
    <dgm:pt modelId="{ED22A659-2E52-4DC4-B16A-69547419DC22}" type="parTrans" cxnId="{7AEABF5E-9092-49A3-BF6F-2228F0FE70E9}">
      <dgm:prSet/>
      <dgm:spPr/>
      <dgm:t>
        <a:bodyPr/>
        <a:lstStyle/>
        <a:p>
          <a:endParaRPr lang="en-US"/>
        </a:p>
      </dgm:t>
    </dgm:pt>
    <dgm:pt modelId="{450B1CE3-A57C-4D76-83E6-2572530D3C3A}" type="sibTrans" cxnId="{7AEABF5E-9092-49A3-BF6F-2228F0FE70E9}">
      <dgm:prSet/>
      <dgm:spPr/>
      <dgm:t>
        <a:bodyPr/>
        <a:lstStyle/>
        <a:p>
          <a:endParaRPr lang="en-US"/>
        </a:p>
      </dgm:t>
    </dgm:pt>
    <dgm:pt modelId="{208842AC-3BB4-4BDB-8E9C-AA5467D49A0B}">
      <dgm:prSet/>
      <dgm:spPr/>
      <dgm:t>
        <a:bodyPr/>
        <a:lstStyle/>
        <a:p>
          <a:pPr rtl="0"/>
          <a:r>
            <a:rPr lang="en-US" b="1" dirty="0" err="1"/>
            <a:t>Otros</a:t>
          </a:r>
          <a:r>
            <a:rPr lang="en-US" b="1" dirty="0"/>
            <a:t>: </a:t>
          </a:r>
          <a:endParaRPr lang="en-US" dirty="0"/>
        </a:p>
      </dgm:t>
    </dgm:pt>
    <dgm:pt modelId="{5A9A5B93-3AA9-4A35-8F2F-76F8AE1F7461}" type="parTrans" cxnId="{EACD5FD4-606C-4493-8146-3860C97410ED}">
      <dgm:prSet/>
      <dgm:spPr/>
      <dgm:t>
        <a:bodyPr/>
        <a:lstStyle/>
        <a:p>
          <a:endParaRPr lang="en-US"/>
        </a:p>
      </dgm:t>
    </dgm:pt>
    <dgm:pt modelId="{CB638460-D155-4F70-A984-7946E0AABC0C}" type="sibTrans" cxnId="{EACD5FD4-606C-4493-8146-3860C97410ED}">
      <dgm:prSet/>
      <dgm:spPr/>
      <dgm:t>
        <a:bodyPr/>
        <a:lstStyle/>
        <a:p>
          <a:endParaRPr lang="en-US"/>
        </a:p>
      </dgm:t>
    </dgm:pt>
    <dgm:pt modelId="{BB055A7B-6B52-6140-B78E-793C196137F3}">
      <dgm:prSet/>
      <dgm:spPr/>
      <dgm:t>
        <a:bodyPr/>
        <a:lstStyle/>
        <a:p>
          <a:pPr rtl="0"/>
          <a:r>
            <a:rPr lang="es-MX" noProof="0" dirty="0"/>
            <a:t>Lectura (ELA) y matemáticas anualmente para los grados 3-8 (Consorcio de evaluación equilibrada mas inteligente con siglas en ingles – SBAC); Ciencias en grado 5</a:t>
          </a:r>
        </a:p>
      </dgm:t>
    </dgm:pt>
    <dgm:pt modelId="{00AECD15-7CAE-944A-8AB6-1D632503FF6D}" type="parTrans" cxnId="{8975E069-CCF2-AA48-927A-592B8FEE3658}">
      <dgm:prSet/>
      <dgm:spPr/>
      <dgm:t>
        <a:bodyPr/>
        <a:lstStyle/>
        <a:p>
          <a:endParaRPr lang="en-US"/>
        </a:p>
      </dgm:t>
    </dgm:pt>
    <dgm:pt modelId="{E485F5C5-C8C1-B747-BC52-B831E992BDCB}" type="sibTrans" cxnId="{8975E069-CCF2-AA48-927A-592B8FEE3658}">
      <dgm:prSet/>
      <dgm:spPr/>
      <dgm:t>
        <a:bodyPr/>
        <a:lstStyle/>
        <a:p>
          <a:endParaRPr lang="en-US"/>
        </a:p>
      </dgm:t>
    </dgm:pt>
    <dgm:pt modelId="{C4E77A6F-5194-1941-90BB-8E7173913611}">
      <dgm:prSet/>
      <dgm:spPr/>
      <dgm:t>
        <a:bodyPr/>
        <a:lstStyle/>
        <a:p>
          <a:pPr rtl="0"/>
          <a:r>
            <a:rPr lang="es-MX" noProof="0" dirty="0"/>
            <a:t>Los estudiantes que están aprendiedo inlges (EL) tienen pruebas de dominio académico de ingles.</a:t>
          </a:r>
        </a:p>
      </dgm:t>
    </dgm:pt>
    <dgm:pt modelId="{7D1E076B-4433-124C-8896-FBE19515A2CE}" type="parTrans" cxnId="{2BE69F18-D008-3441-8F30-9077B3482150}">
      <dgm:prSet/>
      <dgm:spPr/>
      <dgm:t>
        <a:bodyPr/>
        <a:lstStyle/>
        <a:p>
          <a:endParaRPr lang="en-US"/>
        </a:p>
      </dgm:t>
    </dgm:pt>
    <dgm:pt modelId="{14BB7A62-CAA1-3F46-BC7B-C0E31EEABEDD}" type="sibTrans" cxnId="{2BE69F18-D008-3441-8F30-9077B3482150}">
      <dgm:prSet/>
      <dgm:spPr/>
      <dgm:t>
        <a:bodyPr/>
        <a:lstStyle/>
        <a:p>
          <a:endParaRPr lang="en-US"/>
        </a:p>
      </dgm:t>
    </dgm:pt>
    <dgm:pt modelId="{1841D9E4-22AC-A74C-9CC1-96D1EF2AA90A}">
      <dgm:prSet/>
      <dgm:spPr/>
      <dgm:t>
        <a:bodyPr/>
        <a:lstStyle/>
        <a:p>
          <a:pPr rtl="0"/>
          <a:r>
            <a:rPr lang="es-MX" noProof="0" dirty="0"/>
            <a:t>Toman medidas de habilidades de escuchar, hablar, leer y escribir en ingles (ACCESS para ELLs)</a:t>
          </a:r>
        </a:p>
      </dgm:t>
    </dgm:pt>
    <dgm:pt modelId="{401014AD-2441-6445-A2C3-8B3697C4C063}" type="parTrans" cxnId="{5DB59AA2-5562-0A40-8FFB-59B11C2822E8}">
      <dgm:prSet/>
      <dgm:spPr/>
      <dgm:t>
        <a:bodyPr/>
        <a:lstStyle/>
        <a:p>
          <a:endParaRPr lang="en-US"/>
        </a:p>
      </dgm:t>
    </dgm:pt>
    <dgm:pt modelId="{246E0094-740F-DD46-AC24-768B15D2A6B9}" type="sibTrans" cxnId="{5DB59AA2-5562-0A40-8FFB-59B11C2822E8}">
      <dgm:prSet/>
      <dgm:spPr/>
      <dgm:t>
        <a:bodyPr/>
        <a:lstStyle/>
        <a:p>
          <a:endParaRPr lang="en-US"/>
        </a:p>
      </dgm:t>
    </dgm:pt>
    <dgm:pt modelId="{DFE8C7A2-798D-4EEF-8B4F-122FEB12380A}" type="pres">
      <dgm:prSet presAssocID="{63D60A15-825D-413A-A289-BA262F1C3B2C}" presName="Name0" presStyleCnt="0">
        <dgm:presLayoutVars>
          <dgm:dir/>
          <dgm:animLvl val="lvl"/>
          <dgm:resizeHandles val="exact"/>
        </dgm:presLayoutVars>
      </dgm:prSet>
      <dgm:spPr/>
    </dgm:pt>
    <dgm:pt modelId="{60FF66EE-8F00-444E-970D-4E1C0E180BC2}" type="pres">
      <dgm:prSet presAssocID="{C62B7CA6-D867-43E2-A631-29B2E85C1EFA}" presName="composite" presStyleCnt="0"/>
      <dgm:spPr/>
    </dgm:pt>
    <dgm:pt modelId="{9F5F095D-FBD3-4731-B661-422253F474B3}" type="pres">
      <dgm:prSet presAssocID="{C62B7CA6-D867-43E2-A631-29B2E85C1EFA}" presName="parTx" presStyleLbl="alignNode1" presStyleIdx="0" presStyleCnt="1" custLinFactNeighborY="-74535">
        <dgm:presLayoutVars>
          <dgm:chMax val="0"/>
          <dgm:chPref val="0"/>
          <dgm:bulletEnabled val="1"/>
        </dgm:presLayoutVars>
      </dgm:prSet>
      <dgm:spPr/>
    </dgm:pt>
    <dgm:pt modelId="{36558B8E-07D5-4F13-B578-876F866B25DD}" type="pres">
      <dgm:prSet presAssocID="{C62B7CA6-D867-43E2-A631-29B2E85C1EFA}" presName="desTx" presStyleLbl="alignAccFollowNode1" presStyleIdx="0" presStyleCnt="1" custLinFactNeighborY="-5732">
        <dgm:presLayoutVars>
          <dgm:bulletEnabled val="1"/>
        </dgm:presLayoutVars>
      </dgm:prSet>
      <dgm:spPr/>
    </dgm:pt>
  </dgm:ptLst>
  <dgm:cxnLst>
    <dgm:cxn modelId="{2BE69F18-D008-3441-8F30-9077B3482150}" srcId="{208842AC-3BB4-4BDB-8E9C-AA5467D49A0B}" destId="{C4E77A6F-5194-1941-90BB-8E7173913611}" srcOrd="0" destOrd="0" parTransId="{7D1E076B-4433-124C-8896-FBE19515A2CE}" sibTransId="{14BB7A62-CAA1-3F46-BC7B-C0E31EEABEDD}"/>
    <dgm:cxn modelId="{14F9DD2E-2B4D-F848-8422-3F5DCBD7D1D7}" type="presOf" srcId="{C4E77A6F-5194-1941-90BB-8E7173913611}" destId="{36558B8E-07D5-4F13-B578-876F866B25DD}" srcOrd="0" destOrd="3" presId="urn:microsoft.com/office/officeart/2005/8/layout/hList1"/>
    <dgm:cxn modelId="{AC2B4540-0B2E-4785-8D0F-73565BD1C638}" type="presOf" srcId="{208842AC-3BB4-4BDB-8E9C-AA5467D49A0B}" destId="{36558B8E-07D5-4F13-B578-876F866B25DD}" srcOrd="0" destOrd="2" presId="urn:microsoft.com/office/officeart/2005/8/layout/hList1"/>
    <dgm:cxn modelId="{E0B6965D-EC6A-4C7D-83CB-3C29D573C80D}" type="presOf" srcId="{C62B7CA6-D867-43E2-A631-29B2E85C1EFA}" destId="{9F5F095D-FBD3-4731-B661-422253F474B3}" srcOrd="0" destOrd="0" presId="urn:microsoft.com/office/officeart/2005/8/layout/hList1"/>
    <dgm:cxn modelId="{7AEABF5E-9092-49A3-BF6F-2228F0FE70E9}" srcId="{C62B7CA6-D867-43E2-A631-29B2E85C1EFA}" destId="{C8A8742C-8585-4455-B631-F0307CFB5538}" srcOrd="0" destOrd="0" parTransId="{ED22A659-2E52-4DC4-B16A-69547419DC22}" sibTransId="{450B1CE3-A57C-4D76-83E6-2572530D3C3A}"/>
    <dgm:cxn modelId="{AD6DFF5F-5D9E-8A41-BB67-72E854DEA9AE}" type="presOf" srcId="{BB055A7B-6B52-6140-B78E-793C196137F3}" destId="{36558B8E-07D5-4F13-B578-876F866B25DD}" srcOrd="0" destOrd="1" presId="urn:microsoft.com/office/officeart/2005/8/layout/hList1"/>
    <dgm:cxn modelId="{8975E069-CCF2-AA48-927A-592B8FEE3658}" srcId="{C8A8742C-8585-4455-B631-F0307CFB5538}" destId="{BB055A7B-6B52-6140-B78E-793C196137F3}" srcOrd="0" destOrd="0" parTransId="{00AECD15-7CAE-944A-8AB6-1D632503FF6D}" sibTransId="{E485F5C5-C8C1-B747-BC52-B831E992BDCB}"/>
    <dgm:cxn modelId="{686A524B-9D81-C147-AEA8-607C8121C707}" type="presOf" srcId="{1841D9E4-22AC-A74C-9CC1-96D1EF2AA90A}" destId="{36558B8E-07D5-4F13-B578-876F866B25DD}" srcOrd="0" destOrd="4" presId="urn:microsoft.com/office/officeart/2005/8/layout/hList1"/>
    <dgm:cxn modelId="{A96CA893-E9C7-491C-A118-0C2F0593DB84}" type="presOf" srcId="{63D60A15-825D-413A-A289-BA262F1C3B2C}" destId="{DFE8C7A2-798D-4EEF-8B4F-122FEB12380A}" srcOrd="0" destOrd="0" presId="urn:microsoft.com/office/officeart/2005/8/layout/hList1"/>
    <dgm:cxn modelId="{5DB59AA2-5562-0A40-8FFB-59B11C2822E8}" srcId="{C4E77A6F-5194-1941-90BB-8E7173913611}" destId="{1841D9E4-22AC-A74C-9CC1-96D1EF2AA90A}" srcOrd="0" destOrd="0" parTransId="{401014AD-2441-6445-A2C3-8B3697C4C063}" sibTransId="{246E0094-740F-DD46-AC24-768B15D2A6B9}"/>
    <dgm:cxn modelId="{3EEA48A5-938B-4ED3-941F-2E619E763E65}" type="presOf" srcId="{C8A8742C-8585-4455-B631-F0307CFB5538}" destId="{36558B8E-07D5-4F13-B578-876F866B25DD}" srcOrd="0" destOrd="0" presId="urn:microsoft.com/office/officeart/2005/8/layout/hList1"/>
    <dgm:cxn modelId="{A3A5C2CE-120E-463C-95E3-740C056F7168}" srcId="{63D60A15-825D-413A-A289-BA262F1C3B2C}" destId="{C62B7CA6-D867-43E2-A631-29B2E85C1EFA}" srcOrd="0" destOrd="0" parTransId="{E7535A8A-F5AD-4EAA-9F70-192A310B6387}" sibTransId="{9D748294-D3CB-406C-883A-0123EE9FAF56}"/>
    <dgm:cxn modelId="{EACD5FD4-606C-4493-8146-3860C97410ED}" srcId="{C62B7CA6-D867-43E2-A631-29B2E85C1EFA}" destId="{208842AC-3BB4-4BDB-8E9C-AA5467D49A0B}" srcOrd="1" destOrd="0" parTransId="{5A9A5B93-3AA9-4A35-8F2F-76F8AE1F7461}" sibTransId="{CB638460-D155-4F70-A984-7946E0AABC0C}"/>
    <dgm:cxn modelId="{AA5352FD-69CE-4703-9FE9-EAB26489DA33}" type="presParOf" srcId="{DFE8C7A2-798D-4EEF-8B4F-122FEB12380A}" destId="{60FF66EE-8F00-444E-970D-4E1C0E180BC2}" srcOrd="0" destOrd="0" presId="urn:microsoft.com/office/officeart/2005/8/layout/hList1"/>
    <dgm:cxn modelId="{F3B79F51-F90C-4A47-98C8-993614DCE362}" type="presParOf" srcId="{60FF66EE-8F00-444E-970D-4E1C0E180BC2}" destId="{9F5F095D-FBD3-4731-B661-422253F474B3}" srcOrd="0" destOrd="0" presId="urn:microsoft.com/office/officeart/2005/8/layout/hList1"/>
    <dgm:cxn modelId="{565A37A0-D1AD-4BAA-82D6-1F38D7301953}" type="presParOf" srcId="{60FF66EE-8F00-444E-970D-4E1C0E180BC2}" destId="{36558B8E-07D5-4F13-B578-876F866B25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6441C-9686-447C-BF80-61EE663F4362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87E758-B45D-439B-A99B-CB9A8A2720A1}">
      <dgm:prSet/>
      <dgm:spPr/>
      <dgm:t>
        <a:bodyPr/>
        <a:lstStyle/>
        <a:p>
          <a:pPr rtl="0"/>
          <a:r>
            <a:rPr lang="en-US" dirty="0" err="1"/>
            <a:t>Cantidad</a:t>
          </a:r>
          <a:r>
            <a:rPr lang="en-US" dirty="0"/>
            <a:t> de </a:t>
          </a:r>
          <a:r>
            <a:rPr lang="en-US" dirty="0" err="1"/>
            <a:t>fondos</a:t>
          </a:r>
          <a:r>
            <a:rPr lang="en-US" dirty="0"/>
            <a:t> </a:t>
          </a:r>
          <a:r>
            <a:rPr lang="en-US" dirty="0" err="1"/>
            <a:t>disponibles</a:t>
          </a:r>
          <a:r>
            <a:rPr lang="en-US" dirty="0"/>
            <a:t> para </a:t>
          </a:r>
          <a:r>
            <a:rPr lang="en-US" dirty="0" err="1"/>
            <a:t>este</a:t>
          </a:r>
          <a:r>
            <a:rPr lang="en-US" dirty="0"/>
            <a:t> </a:t>
          </a:r>
          <a:r>
            <a:rPr lang="en-US" dirty="0" err="1"/>
            <a:t>año</a:t>
          </a:r>
          <a:endParaRPr lang="en-US" dirty="0"/>
        </a:p>
      </dgm:t>
    </dgm:pt>
    <dgm:pt modelId="{8C1EB5D8-A60F-4563-B083-947146B4E30C}" type="parTrans" cxnId="{04DAA378-9539-457B-8CE9-606D013A8C0B}">
      <dgm:prSet/>
      <dgm:spPr/>
      <dgm:t>
        <a:bodyPr/>
        <a:lstStyle/>
        <a:p>
          <a:endParaRPr lang="en-US"/>
        </a:p>
      </dgm:t>
    </dgm:pt>
    <dgm:pt modelId="{4C54879B-E04F-4C0C-A1D8-8AD66FC1F0F4}" type="sibTrans" cxnId="{04DAA378-9539-457B-8CE9-606D013A8C0B}">
      <dgm:prSet/>
      <dgm:spPr/>
      <dgm:t>
        <a:bodyPr/>
        <a:lstStyle/>
        <a:p>
          <a:endParaRPr lang="en-US"/>
        </a:p>
      </dgm:t>
    </dgm:pt>
    <dgm:pt modelId="{CCF0326C-62EE-40BE-B449-AE916EE2779E}">
      <dgm:prSet/>
      <dgm:spPr/>
      <dgm:t>
        <a:bodyPr/>
        <a:lstStyle/>
        <a:p>
          <a:pPr rtl="0"/>
          <a:r>
            <a:rPr lang="en-US" dirty="0"/>
            <a:t>$177,560</a:t>
          </a:r>
        </a:p>
      </dgm:t>
    </dgm:pt>
    <dgm:pt modelId="{14B65FE2-7FA4-4B16-B55A-9B6536CAA6B0}" type="parTrans" cxnId="{64702A78-5288-41A0-92E3-436D465A278F}">
      <dgm:prSet/>
      <dgm:spPr/>
      <dgm:t>
        <a:bodyPr/>
        <a:lstStyle/>
        <a:p>
          <a:endParaRPr lang="en-US"/>
        </a:p>
      </dgm:t>
    </dgm:pt>
    <dgm:pt modelId="{F684A3C9-8E72-4BBC-A8D8-AA51099B36A0}" type="sibTrans" cxnId="{64702A78-5288-41A0-92E3-436D465A278F}">
      <dgm:prSet/>
      <dgm:spPr/>
      <dgm:t>
        <a:bodyPr/>
        <a:lstStyle/>
        <a:p>
          <a:endParaRPr lang="en-US"/>
        </a:p>
      </dgm:t>
    </dgm:pt>
    <dgm:pt modelId="{A091F94B-39A5-4433-9ECC-861172FE2FDC}">
      <dgm:prSet/>
      <dgm:spPr/>
      <dgm:t>
        <a:bodyPr/>
        <a:lstStyle/>
        <a:p>
          <a:pPr rtl="0"/>
          <a:r>
            <a:rPr lang="en-US" dirty="0"/>
            <a:t>El </a:t>
          </a:r>
          <a:r>
            <a:rPr lang="en-US" dirty="0" err="1"/>
            <a:t>presupuesto</a:t>
          </a:r>
          <a:r>
            <a:rPr lang="en-US" dirty="0"/>
            <a:t> del </a:t>
          </a:r>
          <a:r>
            <a:rPr lang="en-US" dirty="0" err="1"/>
            <a:t>Título</a:t>
          </a:r>
          <a:r>
            <a:rPr lang="en-US" dirty="0"/>
            <a:t> I </a:t>
          </a:r>
          <a:r>
            <a:rPr lang="en-US" dirty="0" err="1"/>
            <a:t>consta</a:t>
          </a:r>
          <a:r>
            <a:rPr lang="en-US" dirty="0"/>
            <a:t> de:</a:t>
          </a:r>
        </a:p>
      </dgm:t>
    </dgm:pt>
    <dgm:pt modelId="{E7979936-C997-4453-91DA-E002DDCA8CA6}" type="parTrans" cxnId="{61FDF0F8-88B7-4A50-A952-50863B21C066}">
      <dgm:prSet/>
      <dgm:spPr/>
      <dgm:t>
        <a:bodyPr/>
        <a:lstStyle/>
        <a:p>
          <a:endParaRPr lang="en-US"/>
        </a:p>
      </dgm:t>
    </dgm:pt>
    <dgm:pt modelId="{2D61C2E9-719F-4251-A278-5C12CB7559C8}" type="sibTrans" cxnId="{61FDF0F8-88B7-4A50-A952-50863B21C066}">
      <dgm:prSet/>
      <dgm:spPr/>
      <dgm:t>
        <a:bodyPr/>
        <a:lstStyle/>
        <a:p>
          <a:endParaRPr lang="en-US"/>
        </a:p>
      </dgm:t>
    </dgm:pt>
    <dgm:pt modelId="{6D05E5A2-8D71-4337-ACCF-6BD2B7A556E8}">
      <dgm:prSet/>
      <dgm:spPr/>
      <dgm:t>
        <a:bodyPr/>
        <a:lstStyle/>
        <a:p>
          <a:pPr rtl="0"/>
          <a:r>
            <a:rPr lang="en-US" dirty="0" err="1"/>
            <a:t>Subdirectora</a:t>
          </a:r>
          <a:endParaRPr lang="en-US" dirty="0"/>
        </a:p>
      </dgm:t>
    </dgm:pt>
    <dgm:pt modelId="{81887E17-20A3-471A-A165-4B27A674A241}" type="parTrans" cxnId="{C2F39E26-6954-4E70-AFE3-B2ED108C9F97}">
      <dgm:prSet/>
      <dgm:spPr/>
      <dgm:t>
        <a:bodyPr/>
        <a:lstStyle/>
        <a:p>
          <a:endParaRPr lang="en-US"/>
        </a:p>
      </dgm:t>
    </dgm:pt>
    <dgm:pt modelId="{9C443A41-ED95-430F-B1ED-F7A21068B605}" type="sibTrans" cxnId="{C2F39E26-6954-4E70-AFE3-B2ED108C9F97}">
      <dgm:prSet/>
      <dgm:spPr/>
      <dgm:t>
        <a:bodyPr/>
        <a:lstStyle/>
        <a:p>
          <a:endParaRPr lang="en-US"/>
        </a:p>
      </dgm:t>
    </dgm:pt>
    <dgm:pt modelId="{413E22C6-66BC-49DE-808A-5D8BBD1C02B3}">
      <dgm:prSet/>
      <dgm:spPr/>
      <dgm:t>
        <a:bodyPr/>
        <a:lstStyle/>
        <a:p>
          <a:pPr rtl="0"/>
          <a:r>
            <a:rPr lang="en-US" dirty="0" err="1"/>
            <a:t>Suministros</a:t>
          </a:r>
          <a:r>
            <a:rPr lang="en-US" dirty="0"/>
            <a:t> </a:t>
          </a:r>
          <a:r>
            <a:rPr lang="en-US" dirty="0" err="1"/>
            <a:t>generales</a:t>
          </a:r>
          <a:endParaRPr lang="en-US" dirty="0"/>
        </a:p>
      </dgm:t>
    </dgm:pt>
    <dgm:pt modelId="{24C4640F-7AD0-4CB4-A598-180A48FB2AB6}" type="parTrans" cxnId="{F5783CC8-381A-4A46-AC47-0CB936B0397A}">
      <dgm:prSet/>
      <dgm:spPr/>
      <dgm:t>
        <a:bodyPr/>
        <a:lstStyle/>
        <a:p>
          <a:endParaRPr lang="en-US"/>
        </a:p>
      </dgm:t>
    </dgm:pt>
    <dgm:pt modelId="{11BC9418-E9F7-479E-A339-3041E56BEB9A}" type="sibTrans" cxnId="{F5783CC8-381A-4A46-AC47-0CB936B0397A}">
      <dgm:prSet/>
      <dgm:spPr/>
      <dgm:t>
        <a:bodyPr/>
        <a:lstStyle/>
        <a:p>
          <a:endParaRPr lang="en-US"/>
        </a:p>
      </dgm:t>
    </dgm:pt>
    <dgm:pt modelId="{103457E8-A949-4621-A026-83A844A3213B}">
      <dgm:prSet/>
      <dgm:spPr/>
      <dgm:t>
        <a:bodyPr/>
        <a:lstStyle/>
        <a:p>
          <a:pPr rtl="0"/>
          <a:r>
            <a:rPr lang="en-US" dirty="0"/>
            <a:t>FACE (Mrs. Celia) </a:t>
          </a:r>
        </a:p>
      </dgm:t>
    </dgm:pt>
    <dgm:pt modelId="{24E4E4E0-C76B-4FDD-9032-A2A709C8DD08}" type="parTrans" cxnId="{E297A4E2-43C1-42F0-9385-B94D4280A823}">
      <dgm:prSet/>
      <dgm:spPr/>
      <dgm:t>
        <a:bodyPr/>
        <a:lstStyle/>
        <a:p>
          <a:endParaRPr lang="en-US"/>
        </a:p>
      </dgm:t>
    </dgm:pt>
    <dgm:pt modelId="{0C7CE01A-999A-4C49-A49E-1A9B11F4F1DD}" type="sibTrans" cxnId="{E297A4E2-43C1-42F0-9385-B94D4280A823}">
      <dgm:prSet/>
      <dgm:spPr/>
      <dgm:t>
        <a:bodyPr/>
        <a:lstStyle/>
        <a:p>
          <a:endParaRPr lang="en-US"/>
        </a:p>
      </dgm:t>
    </dgm:pt>
    <dgm:pt modelId="{B4207781-5C2F-D44A-8285-FDBDE75B1456}">
      <dgm:prSet/>
      <dgm:spPr/>
      <dgm:t>
        <a:bodyPr/>
        <a:lstStyle/>
        <a:p>
          <a:pPr rtl="0"/>
          <a:r>
            <a:rPr lang="en-US" i="1" dirty="0"/>
            <a:t>Communities in Schools </a:t>
          </a:r>
          <a:r>
            <a:rPr lang="en-US" dirty="0" err="1"/>
            <a:t>Profesional</a:t>
          </a:r>
          <a:r>
            <a:rPr lang="en-US" dirty="0"/>
            <a:t> (Ms. J)</a:t>
          </a:r>
        </a:p>
      </dgm:t>
    </dgm:pt>
    <dgm:pt modelId="{4B60D6DF-DDC4-3547-AC47-CA5EB71DF376}" type="parTrans" cxnId="{E79F2EE9-6111-9047-974B-7ADB69FDE659}">
      <dgm:prSet/>
      <dgm:spPr/>
      <dgm:t>
        <a:bodyPr/>
        <a:lstStyle/>
        <a:p>
          <a:endParaRPr lang="en-US"/>
        </a:p>
      </dgm:t>
    </dgm:pt>
    <dgm:pt modelId="{9D03F772-1432-EE4A-AAAF-426DF2038AF9}" type="sibTrans" cxnId="{E79F2EE9-6111-9047-974B-7ADB69FDE659}">
      <dgm:prSet/>
      <dgm:spPr/>
      <dgm:t>
        <a:bodyPr/>
        <a:lstStyle/>
        <a:p>
          <a:endParaRPr lang="en-US"/>
        </a:p>
      </dgm:t>
    </dgm:pt>
    <dgm:pt modelId="{C3B36A50-62E2-4823-9969-7CACEA171A3A}" type="pres">
      <dgm:prSet presAssocID="{3726441C-9686-447C-BF80-61EE663F4362}" presName="Name0" presStyleCnt="0">
        <dgm:presLayoutVars>
          <dgm:dir/>
          <dgm:resizeHandles val="exact"/>
        </dgm:presLayoutVars>
      </dgm:prSet>
      <dgm:spPr/>
    </dgm:pt>
    <dgm:pt modelId="{AD196AEF-7538-469B-B8C3-9EA2529A3807}" type="pres">
      <dgm:prSet presAssocID="{3D87E758-B45D-439B-A99B-CB9A8A2720A1}" presName="node" presStyleLbl="node1" presStyleIdx="0" presStyleCnt="1">
        <dgm:presLayoutVars>
          <dgm:bulletEnabled val="1"/>
        </dgm:presLayoutVars>
      </dgm:prSet>
      <dgm:spPr/>
    </dgm:pt>
  </dgm:ptLst>
  <dgm:cxnLst>
    <dgm:cxn modelId="{AA55421D-4CCB-4A18-B26C-B5734DBE8934}" type="presOf" srcId="{413E22C6-66BC-49DE-808A-5D8BBD1C02B3}" destId="{AD196AEF-7538-469B-B8C3-9EA2529A3807}" srcOrd="0" destOrd="5" presId="urn:microsoft.com/office/officeart/2005/8/layout/process1"/>
    <dgm:cxn modelId="{C2F39E26-6954-4E70-AFE3-B2ED108C9F97}" srcId="{A091F94B-39A5-4433-9ECC-861172FE2FDC}" destId="{6D05E5A2-8D71-4337-ACCF-6BD2B7A556E8}" srcOrd="0" destOrd="0" parTransId="{81887E17-20A3-471A-A165-4B27A674A241}" sibTransId="{9C443A41-ED95-430F-B1ED-F7A21068B605}"/>
    <dgm:cxn modelId="{64702A78-5288-41A0-92E3-436D465A278F}" srcId="{3D87E758-B45D-439B-A99B-CB9A8A2720A1}" destId="{CCF0326C-62EE-40BE-B449-AE916EE2779E}" srcOrd="0" destOrd="0" parTransId="{14B65FE2-7FA4-4B16-B55A-9B6536CAA6B0}" sibTransId="{F684A3C9-8E72-4BBC-A8D8-AA51099B36A0}"/>
    <dgm:cxn modelId="{04DAA378-9539-457B-8CE9-606D013A8C0B}" srcId="{3726441C-9686-447C-BF80-61EE663F4362}" destId="{3D87E758-B45D-439B-A99B-CB9A8A2720A1}" srcOrd="0" destOrd="0" parTransId="{8C1EB5D8-A60F-4563-B083-947146B4E30C}" sibTransId="{4C54879B-E04F-4C0C-A1D8-8AD66FC1F0F4}"/>
    <dgm:cxn modelId="{F5BB887B-1A60-4C81-A13B-974523474D6A}" type="presOf" srcId="{A091F94B-39A5-4433-9ECC-861172FE2FDC}" destId="{AD196AEF-7538-469B-B8C3-9EA2529A3807}" srcOrd="0" destOrd="2" presId="urn:microsoft.com/office/officeart/2005/8/layout/process1"/>
    <dgm:cxn modelId="{9A12DDA6-8F69-4295-A475-207B2681E17C}" type="presOf" srcId="{3D87E758-B45D-439B-A99B-CB9A8A2720A1}" destId="{AD196AEF-7538-469B-B8C3-9EA2529A3807}" srcOrd="0" destOrd="0" presId="urn:microsoft.com/office/officeart/2005/8/layout/process1"/>
    <dgm:cxn modelId="{408B0EB5-6EB7-7D4F-9020-6DE26DAD6BC1}" type="presOf" srcId="{B4207781-5C2F-D44A-8285-FDBDE75B1456}" destId="{AD196AEF-7538-469B-B8C3-9EA2529A3807}" srcOrd="0" destOrd="4" presId="urn:microsoft.com/office/officeart/2005/8/layout/process1"/>
    <dgm:cxn modelId="{29CF90B5-C3D0-4B1B-9B55-F6202EBED53F}" type="presOf" srcId="{3726441C-9686-447C-BF80-61EE663F4362}" destId="{C3B36A50-62E2-4823-9969-7CACEA171A3A}" srcOrd="0" destOrd="0" presId="urn:microsoft.com/office/officeart/2005/8/layout/process1"/>
    <dgm:cxn modelId="{7A75BEC1-441E-4425-AD7E-A2B39A91E35B}" type="presOf" srcId="{6D05E5A2-8D71-4337-ACCF-6BD2B7A556E8}" destId="{AD196AEF-7538-469B-B8C3-9EA2529A3807}" srcOrd="0" destOrd="3" presId="urn:microsoft.com/office/officeart/2005/8/layout/process1"/>
    <dgm:cxn modelId="{F5783CC8-381A-4A46-AC47-0CB936B0397A}" srcId="{A091F94B-39A5-4433-9ECC-861172FE2FDC}" destId="{413E22C6-66BC-49DE-808A-5D8BBD1C02B3}" srcOrd="2" destOrd="0" parTransId="{24C4640F-7AD0-4CB4-A598-180A48FB2AB6}" sibTransId="{11BC9418-E9F7-479E-A339-3041E56BEB9A}"/>
    <dgm:cxn modelId="{2D5A64D5-5E54-4402-9EDE-FB029FBAE0DF}" type="presOf" srcId="{CCF0326C-62EE-40BE-B449-AE916EE2779E}" destId="{AD196AEF-7538-469B-B8C3-9EA2529A3807}" srcOrd="0" destOrd="1" presId="urn:microsoft.com/office/officeart/2005/8/layout/process1"/>
    <dgm:cxn modelId="{17E05FE0-5C9D-4C28-9161-934AC47012F8}" type="presOf" srcId="{103457E8-A949-4621-A026-83A844A3213B}" destId="{AD196AEF-7538-469B-B8C3-9EA2529A3807}" srcOrd="0" destOrd="6" presId="urn:microsoft.com/office/officeart/2005/8/layout/process1"/>
    <dgm:cxn modelId="{E297A4E2-43C1-42F0-9385-B94D4280A823}" srcId="{A091F94B-39A5-4433-9ECC-861172FE2FDC}" destId="{103457E8-A949-4621-A026-83A844A3213B}" srcOrd="3" destOrd="0" parTransId="{24E4E4E0-C76B-4FDD-9032-A2A709C8DD08}" sibTransId="{0C7CE01A-999A-4C49-A49E-1A9B11F4F1DD}"/>
    <dgm:cxn modelId="{E79F2EE9-6111-9047-974B-7ADB69FDE659}" srcId="{A091F94B-39A5-4433-9ECC-861172FE2FDC}" destId="{B4207781-5C2F-D44A-8285-FDBDE75B1456}" srcOrd="1" destOrd="0" parTransId="{4B60D6DF-DDC4-3547-AC47-CA5EB71DF376}" sibTransId="{9D03F772-1432-EE4A-AAAF-426DF2038AF9}"/>
    <dgm:cxn modelId="{61FDF0F8-88B7-4A50-A952-50863B21C066}" srcId="{3D87E758-B45D-439B-A99B-CB9A8A2720A1}" destId="{A091F94B-39A5-4433-9ECC-861172FE2FDC}" srcOrd="1" destOrd="0" parTransId="{E7979936-C997-4453-91DA-E002DDCA8CA6}" sibTransId="{2D61C2E9-719F-4251-A278-5C12CB7559C8}"/>
    <dgm:cxn modelId="{7E2B32DF-238B-445F-8CBE-A9C852962CEE}" type="presParOf" srcId="{C3B36A50-62E2-4823-9969-7CACEA171A3A}" destId="{AD196AEF-7538-469B-B8C3-9EA2529A380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C27781-E502-4720-B2D7-E754F2297907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8B35F7-C72A-42C2-B120-243AA47A5C0C}">
      <dgm:prSet/>
      <dgm:spPr/>
      <dgm:t>
        <a:bodyPr/>
        <a:lstStyle/>
        <a:p>
          <a:pPr rtl="0"/>
          <a:r>
            <a:rPr lang="en-US" b="0" i="0" u="none" dirty="0" err="1"/>
            <a:t>Prácticas</a:t>
          </a:r>
          <a:r>
            <a:rPr lang="en-US" b="0" i="0" u="none" dirty="0"/>
            <a:t> de </a:t>
          </a:r>
          <a:r>
            <a:rPr lang="en-US" b="0" i="0" u="none" dirty="0" err="1"/>
            <a:t>gobierno</a:t>
          </a:r>
          <a:endParaRPr lang="en-US" dirty="0"/>
        </a:p>
      </dgm:t>
    </dgm:pt>
    <dgm:pt modelId="{8491E18B-1507-4FA2-B290-AF58D7CABB4F}" type="parTrans" cxnId="{D10D9869-1ADF-48EC-B570-C71194B37F4F}">
      <dgm:prSet/>
      <dgm:spPr/>
      <dgm:t>
        <a:bodyPr/>
        <a:lstStyle/>
        <a:p>
          <a:endParaRPr lang="en-US"/>
        </a:p>
      </dgm:t>
    </dgm:pt>
    <dgm:pt modelId="{368D4442-0C8D-4EC9-B501-1ACF64F3620D}" type="sibTrans" cxnId="{D10D9869-1ADF-48EC-B570-C71194B37F4F}">
      <dgm:prSet/>
      <dgm:spPr/>
      <dgm:t>
        <a:bodyPr/>
        <a:lstStyle/>
        <a:p>
          <a:endParaRPr lang="en-US"/>
        </a:p>
      </dgm:t>
    </dgm:pt>
    <dgm:pt modelId="{FA261E93-70E1-4633-AD4F-ACED116D8D16}">
      <dgm:prSet/>
      <dgm:spPr/>
      <dgm:t>
        <a:bodyPr/>
        <a:lstStyle/>
        <a:p>
          <a:pPr rtl="0"/>
          <a:r>
            <a:rPr lang="en-US" b="0" i="0" u="none" dirty="0"/>
            <a:t>Dando la </a:t>
          </a:r>
          <a:r>
            <a:rPr lang="en-US" b="0" i="0" u="none" dirty="0" err="1"/>
            <a:t>bienvenida</a:t>
          </a:r>
          <a:r>
            <a:rPr lang="en-US" b="0" i="0" u="none" dirty="0"/>
            <a:t> a </a:t>
          </a:r>
          <a:r>
            <a:rPr lang="en-US" b="0" i="0" u="none" dirty="0" err="1"/>
            <a:t>todas</a:t>
          </a:r>
          <a:r>
            <a:rPr lang="en-US" b="0" i="0" u="none" dirty="0"/>
            <a:t> las </a:t>
          </a:r>
          <a:r>
            <a:rPr lang="en-US" b="0" i="0" u="none" dirty="0" err="1"/>
            <a:t>familias</a:t>
          </a:r>
          <a:r>
            <a:rPr lang="en-US" b="0" i="0" u="none" dirty="0"/>
            <a:t>.</a:t>
          </a:r>
          <a:endParaRPr lang="en-US" dirty="0"/>
        </a:p>
      </dgm:t>
    </dgm:pt>
    <dgm:pt modelId="{8203C895-78B2-49E2-B57B-7EE842D9D30D}" type="parTrans" cxnId="{9A2F7B47-7B33-448A-A631-EFE1379DA11D}">
      <dgm:prSet/>
      <dgm:spPr/>
      <dgm:t>
        <a:bodyPr/>
        <a:lstStyle/>
        <a:p>
          <a:endParaRPr lang="en-US"/>
        </a:p>
      </dgm:t>
    </dgm:pt>
    <dgm:pt modelId="{E80D8D7C-EE1F-4294-9FA3-2E1F7BFAEE27}" type="sibTrans" cxnId="{9A2F7B47-7B33-448A-A631-EFE1379DA11D}">
      <dgm:prSet/>
      <dgm:spPr/>
      <dgm:t>
        <a:bodyPr/>
        <a:lstStyle/>
        <a:p>
          <a:endParaRPr lang="en-US"/>
        </a:p>
      </dgm:t>
    </dgm:pt>
    <dgm:pt modelId="{DEBDA938-F4BD-40FA-9375-CE8808C4E5B1}">
      <dgm:prSet/>
      <dgm:spPr/>
      <dgm:t>
        <a:bodyPr/>
        <a:lstStyle/>
        <a:p>
          <a:pPr rtl="0"/>
          <a:r>
            <a:rPr lang="es-ES" dirty="0"/>
            <a:t>Comunicando efectivamente.</a:t>
          </a:r>
          <a:endParaRPr lang="en-US" dirty="0"/>
        </a:p>
      </dgm:t>
    </dgm:pt>
    <dgm:pt modelId="{8FAD8255-3F2E-424F-B219-ACCC3AB2970C}" type="parTrans" cxnId="{5A029F59-F03C-49AD-A757-D1E0754C9335}">
      <dgm:prSet/>
      <dgm:spPr/>
      <dgm:t>
        <a:bodyPr/>
        <a:lstStyle/>
        <a:p>
          <a:endParaRPr lang="en-US"/>
        </a:p>
      </dgm:t>
    </dgm:pt>
    <dgm:pt modelId="{1A425075-874A-40D0-B141-495EFD746B7B}" type="sibTrans" cxnId="{5A029F59-F03C-49AD-A757-D1E0754C9335}">
      <dgm:prSet/>
      <dgm:spPr/>
      <dgm:t>
        <a:bodyPr/>
        <a:lstStyle/>
        <a:p>
          <a:endParaRPr lang="en-US"/>
        </a:p>
      </dgm:t>
    </dgm:pt>
    <dgm:pt modelId="{D9A96ACF-3D14-4BE1-A099-E0C20F7D152A}">
      <dgm:prSet/>
      <dgm:spPr/>
      <dgm:t>
        <a:bodyPr/>
        <a:lstStyle/>
        <a:p>
          <a:pPr rtl="0"/>
          <a:r>
            <a:rPr lang="en-US" b="0" i="0" u="none" dirty="0" err="1"/>
            <a:t>Apoyar</a:t>
          </a:r>
          <a:r>
            <a:rPr lang="en-US" b="0" i="0" u="none" dirty="0"/>
            <a:t> el </a:t>
          </a:r>
          <a:r>
            <a:rPr lang="en-US" b="0" i="0" u="none" dirty="0" err="1"/>
            <a:t>bienestar</a:t>
          </a:r>
          <a:r>
            <a:rPr lang="en-US" b="0" i="0" u="none" dirty="0"/>
            <a:t> y el </a:t>
          </a:r>
          <a:r>
            <a:rPr lang="en-US" b="0" i="0" u="none" dirty="0" err="1"/>
            <a:t>éxito</a:t>
          </a:r>
          <a:r>
            <a:rPr lang="en-US" b="0" i="0" u="none" dirty="0"/>
            <a:t> </a:t>
          </a:r>
          <a:r>
            <a:rPr lang="en-US" b="0" i="0" u="none" dirty="0" err="1"/>
            <a:t>académico</a:t>
          </a:r>
          <a:r>
            <a:rPr lang="en-US" b="0" i="0" u="none" dirty="0"/>
            <a:t> de los </a:t>
          </a:r>
          <a:r>
            <a:rPr lang="en-US" b="0" i="0" u="none" dirty="0" err="1"/>
            <a:t>estudiantes</a:t>
          </a:r>
          <a:r>
            <a:rPr lang="en-US" b="0" i="0" u="none" dirty="0"/>
            <a:t>.</a:t>
          </a:r>
          <a:endParaRPr lang="en-US" dirty="0"/>
        </a:p>
      </dgm:t>
    </dgm:pt>
    <dgm:pt modelId="{32885D45-CC3A-4B82-9488-3F8A82FBEDC8}" type="parTrans" cxnId="{56E26359-8E04-4087-B6CB-E04C506A4F86}">
      <dgm:prSet/>
      <dgm:spPr/>
      <dgm:t>
        <a:bodyPr/>
        <a:lstStyle/>
        <a:p>
          <a:endParaRPr lang="en-US"/>
        </a:p>
      </dgm:t>
    </dgm:pt>
    <dgm:pt modelId="{74B49894-6AB6-431F-ABC0-95412CBAB204}" type="sibTrans" cxnId="{56E26359-8E04-4087-B6CB-E04C506A4F86}">
      <dgm:prSet/>
      <dgm:spPr/>
      <dgm:t>
        <a:bodyPr/>
        <a:lstStyle/>
        <a:p>
          <a:endParaRPr lang="en-US"/>
        </a:p>
      </dgm:t>
    </dgm:pt>
    <dgm:pt modelId="{081B9FF7-EB16-49B5-B852-04AD45168C14}">
      <dgm:prSet/>
      <dgm:spPr/>
      <dgm:t>
        <a:bodyPr/>
        <a:lstStyle/>
        <a:p>
          <a:pPr rtl="0"/>
          <a:r>
            <a:rPr lang="en-US" dirty="0" err="1"/>
            <a:t>Abogando</a:t>
          </a:r>
          <a:r>
            <a:rPr lang="en-US" dirty="0"/>
            <a:t> por </a:t>
          </a:r>
          <a:r>
            <a:rPr lang="en-US" dirty="0" err="1"/>
            <a:t>cada</a:t>
          </a:r>
          <a:r>
            <a:rPr lang="en-US" dirty="0"/>
            <a:t> </a:t>
          </a:r>
          <a:r>
            <a:rPr lang="en-US" dirty="0" err="1"/>
            <a:t>estudiante</a:t>
          </a:r>
          <a:r>
            <a:rPr lang="en-US" dirty="0"/>
            <a:t>.</a:t>
          </a:r>
        </a:p>
      </dgm:t>
    </dgm:pt>
    <dgm:pt modelId="{1B6232D3-C241-4A13-9D81-FCF9A734250A}" type="parTrans" cxnId="{AF380D74-7F8C-49D1-9B2B-EF0564620C68}">
      <dgm:prSet/>
      <dgm:spPr/>
      <dgm:t>
        <a:bodyPr/>
        <a:lstStyle/>
        <a:p>
          <a:endParaRPr lang="en-US"/>
        </a:p>
      </dgm:t>
    </dgm:pt>
    <dgm:pt modelId="{D8D9C429-B60F-41E4-8FD9-187DCD1CC0DC}" type="sibTrans" cxnId="{AF380D74-7F8C-49D1-9B2B-EF0564620C68}">
      <dgm:prSet/>
      <dgm:spPr/>
      <dgm:t>
        <a:bodyPr/>
        <a:lstStyle/>
        <a:p>
          <a:endParaRPr lang="en-US"/>
        </a:p>
      </dgm:t>
    </dgm:pt>
    <dgm:pt modelId="{5B9AA5AD-53AE-4BCF-A681-844064E8A650}">
      <dgm:prSet/>
      <dgm:spPr/>
      <dgm:t>
        <a:bodyPr/>
        <a:lstStyle/>
        <a:p>
          <a:pPr rtl="0"/>
          <a:r>
            <a:rPr lang="en-US" b="0" i="0" u="none" dirty="0" err="1"/>
            <a:t>Compartiendo</a:t>
          </a:r>
          <a:r>
            <a:rPr lang="en-US" b="0" i="0" u="none" dirty="0"/>
            <a:t> el </a:t>
          </a:r>
          <a:r>
            <a:rPr lang="en-US" b="0" i="0" u="none" dirty="0" err="1"/>
            <a:t>poder</a:t>
          </a:r>
          <a:r>
            <a:rPr lang="en-US" b="0" i="0" u="none" dirty="0"/>
            <a:t>.</a:t>
          </a:r>
          <a:endParaRPr lang="en-US" dirty="0"/>
        </a:p>
      </dgm:t>
    </dgm:pt>
    <dgm:pt modelId="{8113BAB0-4341-4C1A-8012-973118ED8551}" type="parTrans" cxnId="{65AE0D2A-0B01-417F-A4BA-8DBFC4F38052}">
      <dgm:prSet/>
      <dgm:spPr/>
      <dgm:t>
        <a:bodyPr/>
        <a:lstStyle/>
        <a:p>
          <a:endParaRPr lang="en-US"/>
        </a:p>
      </dgm:t>
    </dgm:pt>
    <dgm:pt modelId="{3CD80DA9-EDFF-4896-B8E9-8512C0746C9E}" type="sibTrans" cxnId="{65AE0D2A-0B01-417F-A4BA-8DBFC4F38052}">
      <dgm:prSet/>
      <dgm:spPr/>
      <dgm:t>
        <a:bodyPr/>
        <a:lstStyle/>
        <a:p>
          <a:endParaRPr lang="en-US"/>
        </a:p>
      </dgm:t>
    </dgm:pt>
    <dgm:pt modelId="{7B0E1DE6-37DE-43E5-B27C-27DBA1C460B8}">
      <dgm:prSet/>
      <dgm:spPr/>
      <dgm:t>
        <a:bodyPr/>
        <a:lstStyle/>
        <a:p>
          <a:pPr rtl="0"/>
          <a:r>
            <a:rPr lang="en-US" b="0" i="0" u="none" dirty="0" err="1"/>
            <a:t>Colaborando</a:t>
          </a:r>
          <a:r>
            <a:rPr lang="en-US" b="0" i="0" u="none" dirty="0"/>
            <a:t> con la </a:t>
          </a:r>
          <a:r>
            <a:rPr lang="en-US" b="0" i="0" u="none" dirty="0" err="1"/>
            <a:t>comunidad</a:t>
          </a:r>
          <a:r>
            <a:rPr lang="en-US" b="0" i="0" u="none" dirty="0"/>
            <a:t>.</a:t>
          </a:r>
          <a:endParaRPr lang="en-US" dirty="0"/>
        </a:p>
      </dgm:t>
    </dgm:pt>
    <dgm:pt modelId="{AC2DD58E-CADD-4C4F-B0AC-CE9451B90034}" type="parTrans" cxnId="{55FFA838-8CFB-44B4-8742-0C9998F4F571}">
      <dgm:prSet/>
      <dgm:spPr/>
      <dgm:t>
        <a:bodyPr/>
        <a:lstStyle/>
        <a:p>
          <a:endParaRPr lang="en-US"/>
        </a:p>
      </dgm:t>
    </dgm:pt>
    <dgm:pt modelId="{903BBE9D-D566-4AF2-86EC-B0B98C04AB6D}" type="sibTrans" cxnId="{55FFA838-8CFB-44B4-8742-0C9998F4F571}">
      <dgm:prSet/>
      <dgm:spPr/>
      <dgm:t>
        <a:bodyPr/>
        <a:lstStyle/>
        <a:p>
          <a:endParaRPr lang="en-US"/>
        </a:p>
      </dgm:t>
    </dgm:pt>
    <dgm:pt modelId="{96313381-DD01-4131-8B1B-05AF6EC5228F}">
      <dgm:prSet/>
      <dgm:spPr/>
      <dgm:t>
        <a:bodyPr/>
        <a:lstStyle/>
        <a:p>
          <a:pPr rtl="0"/>
          <a:r>
            <a:rPr lang="en-US" b="0" i="0" u="none" dirty="0" err="1"/>
            <a:t>Crear</a:t>
          </a:r>
          <a:r>
            <a:rPr lang="en-US" b="0" i="0" u="none" dirty="0"/>
            <a:t> la </a:t>
          </a:r>
          <a:r>
            <a:rPr lang="en-US" b="0" i="0" u="none" dirty="0" err="1"/>
            <a:t>capacidad</a:t>
          </a:r>
          <a:r>
            <a:rPr lang="en-US" b="0" i="0" u="none" dirty="0"/>
            <a:t> del personal para </a:t>
          </a:r>
          <a:r>
            <a:rPr lang="en-US" b="0" i="0" u="none" dirty="0" err="1"/>
            <a:t>involucrar</a:t>
          </a:r>
          <a:r>
            <a:rPr lang="en-US" b="0" i="0" u="none" dirty="0"/>
            <a:t> a las </a:t>
          </a:r>
          <a:r>
            <a:rPr lang="en-US" b="0" i="0" u="none" dirty="0" err="1"/>
            <a:t>familias</a:t>
          </a:r>
          <a:r>
            <a:rPr lang="en-US" b="0" i="0" u="none" dirty="0"/>
            <a:t>.</a:t>
          </a:r>
          <a:endParaRPr lang="en-US" dirty="0"/>
        </a:p>
      </dgm:t>
    </dgm:pt>
    <dgm:pt modelId="{259A6B6A-9698-4A03-B21B-97510D360E54}" type="parTrans" cxnId="{05164222-A8A8-4F6A-AC9A-FCD1F9376C71}">
      <dgm:prSet/>
      <dgm:spPr/>
      <dgm:t>
        <a:bodyPr/>
        <a:lstStyle/>
        <a:p>
          <a:endParaRPr lang="en-US"/>
        </a:p>
      </dgm:t>
    </dgm:pt>
    <dgm:pt modelId="{71DDE6FF-771C-40F6-92D7-1B12055C359D}" type="sibTrans" cxnId="{05164222-A8A8-4F6A-AC9A-FCD1F9376C71}">
      <dgm:prSet/>
      <dgm:spPr/>
      <dgm:t>
        <a:bodyPr/>
        <a:lstStyle/>
        <a:p>
          <a:endParaRPr lang="en-US"/>
        </a:p>
      </dgm:t>
    </dgm:pt>
    <dgm:pt modelId="{EA1F7B12-D90B-47AC-AABA-7EF40FF275F3}" type="pres">
      <dgm:prSet presAssocID="{5FC27781-E502-4720-B2D7-E754F2297907}" presName="Name0" presStyleCnt="0">
        <dgm:presLayoutVars>
          <dgm:dir/>
          <dgm:animLvl val="lvl"/>
          <dgm:resizeHandles val="exact"/>
        </dgm:presLayoutVars>
      </dgm:prSet>
      <dgm:spPr/>
    </dgm:pt>
    <dgm:pt modelId="{649DAA80-E138-48F7-A0C1-2A941F0CB745}" type="pres">
      <dgm:prSet presAssocID="{F68B35F7-C72A-42C2-B120-243AA47A5C0C}" presName="compositeNode" presStyleCnt="0">
        <dgm:presLayoutVars>
          <dgm:bulletEnabled val="1"/>
        </dgm:presLayoutVars>
      </dgm:prSet>
      <dgm:spPr/>
    </dgm:pt>
    <dgm:pt modelId="{E5328C6A-90AE-45F5-8271-30095B48CD0C}" type="pres">
      <dgm:prSet presAssocID="{F68B35F7-C72A-42C2-B120-243AA47A5C0C}" presName="bgRect" presStyleLbl="node1" presStyleIdx="0" presStyleCnt="1"/>
      <dgm:spPr/>
    </dgm:pt>
    <dgm:pt modelId="{DD9F1415-8906-472C-A400-5E74CE2FD721}" type="pres">
      <dgm:prSet presAssocID="{F68B35F7-C72A-42C2-B120-243AA47A5C0C}" presName="parentNode" presStyleLbl="node1" presStyleIdx="0" presStyleCnt="1">
        <dgm:presLayoutVars>
          <dgm:chMax val="0"/>
          <dgm:bulletEnabled val="1"/>
        </dgm:presLayoutVars>
      </dgm:prSet>
      <dgm:spPr/>
    </dgm:pt>
    <dgm:pt modelId="{A5F6C3DB-38B8-40A4-841E-A89704F7FE44}" type="pres">
      <dgm:prSet presAssocID="{F68B35F7-C72A-42C2-B120-243AA47A5C0C}" presName="childNode" presStyleLbl="node1" presStyleIdx="0" presStyleCnt="1">
        <dgm:presLayoutVars>
          <dgm:bulletEnabled val="1"/>
        </dgm:presLayoutVars>
      </dgm:prSet>
      <dgm:spPr/>
    </dgm:pt>
  </dgm:ptLst>
  <dgm:cxnLst>
    <dgm:cxn modelId="{AE3DD50E-9D22-438A-8072-5FE3377A5BE0}" type="presOf" srcId="{081B9FF7-EB16-49B5-B852-04AD45168C14}" destId="{A5F6C3DB-38B8-40A4-841E-A89704F7FE44}" srcOrd="0" destOrd="3" presId="urn:microsoft.com/office/officeart/2005/8/layout/hProcess7"/>
    <dgm:cxn modelId="{05164222-A8A8-4F6A-AC9A-FCD1F9376C71}" srcId="{F68B35F7-C72A-42C2-B120-243AA47A5C0C}" destId="{96313381-DD01-4131-8B1B-05AF6EC5228F}" srcOrd="6" destOrd="0" parTransId="{259A6B6A-9698-4A03-B21B-97510D360E54}" sibTransId="{71DDE6FF-771C-40F6-92D7-1B12055C359D}"/>
    <dgm:cxn modelId="{65AE0D2A-0B01-417F-A4BA-8DBFC4F38052}" srcId="{F68B35F7-C72A-42C2-B120-243AA47A5C0C}" destId="{5B9AA5AD-53AE-4BCF-A681-844064E8A650}" srcOrd="4" destOrd="0" parTransId="{8113BAB0-4341-4C1A-8012-973118ED8551}" sibTransId="{3CD80DA9-EDFF-4896-B8E9-8512C0746C9E}"/>
    <dgm:cxn modelId="{72552231-AC9D-4F9A-A80F-9FF0E8EB0E56}" type="presOf" srcId="{F68B35F7-C72A-42C2-B120-243AA47A5C0C}" destId="{E5328C6A-90AE-45F5-8271-30095B48CD0C}" srcOrd="0" destOrd="0" presId="urn:microsoft.com/office/officeart/2005/8/layout/hProcess7"/>
    <dgm:cxn modelId="{BEB53F33-5967-476C-94A8-C1E1C99F6D0E}" type="presOf" srcId="{5FC27781-E502-4720-B2D7-E754F2297907}" destId="{EA1F7B12-D90B-47AC-AABA-7EF40FF275F3}" srcOrd="0" destOrd="0" presId="urn:microsoft.com/office/officeart/2005/8/layout/hProcess7"/>
    <dgm:cxn modelId="{55FFA838-8CFB-44B4-8742-0C9998F4F571}" srcId="{F68B35F7-C72A-42C2-B120-243AA47A5C0C}" destId="{7B0E1DE6-37DE-43E5-B27C-27DBA1C460B8}" srcOrd="5" destOrd="0" parTransId="{AC2DD58E-CADD-4C4F-B0AC-CE9451B90034}" sibTransId="{903BBE9D-D566-4AF2-86EC-B0B98C04AB6D}"/>
    <dgm:cxn modelId="{9A2F7B47-7B33-448A-A631-EFE1379DA11D}" srcId="{F68B35F7-C72A-42C2-B120-243AA47A5C0C}" destId="{FA261E93-70E1-4633-AD4F-ACED116D8D16}" srcOrd="0" destOrd="0" parTransId="{8203C895-78B2-49E2-B57B-7EE842D9D30D}" sibTransId="{E80D8D7C-EE1F-4294-9FA3-2E1F7BFAEE27}"/>
    <dgm:cxn modelId="{D10D9869-1ADF-48EC-B570-C71194B37F4F}" srcId="{5FC27781-E502-4720-B2D7-E754F2297907}" destId="{F68B35F7-C72A-42C2-B120-243AA47A5C0C}" srcOrd="0" destOrd="0" parTransId="{8491E18B-1507-4FA2-B290-AF58D7CABB4F}" sibTransId="{368D4442-0C8D-4EC9-B501-1ACF64F3620D}"/>
    <dgm:cxn modelId="{AF380D74-7F8C-49D1-9B2B-EF0564620C68}" srcId="{F68B35F7-C72A-42C2-B120-243AA47A5C0C}" destId="{081B9FF7-EB16-49B5-B852-04AD45168C14}" srcOrd="3" destOrd="0" parTransId="{1B6232D3-C241-4A13-9D81-FCF9A734250A}" sibTransId="{D8D9C429-B60F-41E4-8FD9-187DCD1CC0DC}"/>
    <dgm:cxn modelId="{56E26359-8E04-4087-B6CB-E04C506A4F86}" srcId="{F68B35F7-C72A-42C2-B120-243AA47A5C0C}" destId="{D9A96ACF-3D14-4BE1-A099-E0C20F7D152A}" srcOrd="2" destOrd="0" parTransId="{32885D45-CC3A-4B82-9488-3F8A82FBEDC8}" sibTransId="{74B49894-6AB6-431F-ABC0-95412CBAB204}"/>
    <dgm:cxn modelId="{5A029F59-F03C-49AD-A757-D1E0754C9335}" srcId="{F68B35F7-C72A-42C2-B120-243AA47A5C0C}" destId="{DEBDA938-F4BD-40FA-9375-CE8808C4E5B1}" srcOrd="1" destOrd="0" parTransId="{8FAD8255-3F2E-424F-B219-ACCC3AB2970C}" sibTransId="{1A425075-874A-40D0-B141-495EFD746B7B}"/>
    <dgm:cxn modelId="{815529A1-A9F2-4725-A0C1-14A2F7C3EBC3}" type="presOf" srcId="{DEBDA938-F4BD-40FA-9375-CE8808C4E5B1}" destId="{A5F6C3DB-38B8-40A4-841E-A89704F7FE44}" srcOrd="0" destOrd="1" presId="urn:microsoft.com/office/officeart/2005/8/layout/hProcess7"/>
    <dgm:cxn modelId="{E80A4AA2-FFA3-4D3D-885E-C60249D60F18}" type="presOf" srcId="{FA261E93-70E1-4633-AD4F-ACED116D8D16}" destId="{A5F6C3DB-38B8-40A4-841E-A89704F7FE44}" srcOrd="0" destOrd="0" presId="urn:microsoft.com/office/officeart/2005/8/layout/hProcess7"/>
    <dgm:cxn modelId="{B18357B2-81CF-4EC7-9001-055B73A376B6}" type="presOf" srcId="{D9A96ACF-3D14-4BE1-A099-E0C20F7D152A}" destId="{A5F6C3DB-38B8-40A4-841E-A89704F7FE44}" srcOrd="0" destOrd="2" presId="urn:microsoft.com/office/officeart/2005/8/layout/hProcess7"/>
    <dgm:cxn modelId="{1CBD32C2-42EC-42C6-9504-A4813148C611}" type="presOf" srcId="{5B9AA5AD-53AE-4BCF-A681-844064E8A650}" destId="{A5F6C3DB-38B8-40A4-841E-A89704F7FE44}" srcOrd="0" destOrd="4" presId="urn:microsoft.com/office/officeart/2005/8/layout/hProcess7"/>
    <dgm:cxn modelId="{E5A809E0-1DE7-4359-B72E-C1583847ED8E}" type="presOf" srcId="{96313381-DD01-4131-8B1B-05AF6EC5228F}" destId="{A5F6C3DB-38B8-40A4-841E-A89704F7FE44}" srcOrd="0" destOrd="6" presId="urn:microsoft.com/office/officeart/2005/8/layout/hProcess7"/>
    <dgm:cxn modelId="{5AA45DE0-DD1C-49C2-AC50-C37B887E806D}" type="presOf" srcId="{F68B35F7-C72A-42C2-B120-243AA47A5C0C}" destId="{DD9F1415-8906-472C-A400-5E74CE2FD721}" srcOrd="1" destOrd="0" presId="urn:microsoft.com/office/officeart/2005/8/layout/hProcess7"/>
    <dgm:cxn modelId="{BB9CA9FC-1B76-4602-BF8D-99AE6663856A}" type="presOf" srcId="{7B0E1DE6-37DE-43E5-B27C-27DBA1C460B8}" destId="{A5F6C3DB-38B8-40A4-841E-A89704F7FE44}" srcOrd="0" destOrd="5" presId="urn:microsoft.com/office/officeart/2005/8/layout/hProcess7"/>
    <dgm:cxn modelId="{B60F96E7-C1E4-4D39-B8A8-852E5B9AAF49}" type="presParOf" srcId="{EA1F7B12-D90B-47AC-AABA-7EF40FF275F3}" destId="{649DAA80-E138-48F7-A0C1-2A941F0CB745}" srcOrd="0" destOrd="0" presId="urn:microsoft.com/office/officeart/2005/8/layout/hProcess7"/>
    <dgm:cxn modelId="{C488B5D2-5C2F-472C-9B04-7C776686FCAD}" type="presParOf" srcId="{649DAA80-E138-48F7-A0C1-2A941F0CB745}" destId="{E5328C6A-90AE-45F5-8271-30095B48CD0C}" srcOrd="0" destOrd="0" presId="urn:microsoft.com/office/officeart/2005/8/layout/hProcess7"/>
    <dgm:cxn modelId="{09735161-0A59-4901-B4EB-FB03638F419F}" type="presParOf" srcId="{649DAA80-E138-48F7-A0C1-2A941F0CB745}" destId="{DD9F1415-8906-472C-A400-5E74CE2FD721}" srcOrd="1" destOrd="0" presId="urn:microsoft.com/office/officeart/2005/8/layout/hProcess7"/>
    <dgm:cxn modelId="{2D94B6CF-E31B-4EAA-8B64-89010B2189DF}" type="presParOf" srcId="{649DAA80-E138-48F7-A0C1-2A941F0CB745}" destId="{A5F6C3DB-38B8-40A4-841E-A89704F7FE4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5E0923-8BF2-4E66-A678-47B14032513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78A4C1-8C3B-4965-ABEA-BFC0CAAFD075}">
      <dgm:prSet/>
      <dgm:spPr/>
      <dgm:t>
        <a:bodyPr/>
        <a:lstStyle/>
        <a:p>
          <a:pPr rtl="0"/>
          <a:r>
            <a:rPr lang="es-ES" b="1" dirty="0"/>
            <a:t>Cada escuela de Título I debe tener un Pacto entre la escuela y los padres, desarrollado y aprobado por los padres.</a:t>
          </a:r>
          <a:endParaRPr lang="en-US" dirty="0"/>
        </a:p>
      </dgm:t>
    </dgm:pt>
    <dgm:pt modelId="{41B63F70-60F6-4FC5-A297-CD8EC66D3E33}" type="parTrans" cxnId="{F3B726F8-FA29-47AA-BF64-42058323540B}">
      <dgm:prSet/>
      <dgm:spPr/>
      <dgm:t>
        <a:bodyPr/>
        <a:lstStyle/>
        <a:p>
          <a:endParaRPr lang="en-US"/>
        </a:p>
      </dgm:t>
    </dgm:pt>
    <dgm:pt modelId="{88B5CC17-5F6B-4EB7-B22F-316BAC7CA1B3}" type="sibTrans" cxnId="{F3B726F8-FA29-47AA-BF64-42058323540B}">
      <dgm:prSet/>
      <dgm:spPr/>
      <dgm:t>
        <a:bodyPr/>
        <a:lstStyle/>
        <a:p>
          <a:endParaRPr lang="en-US"/>
        </a:p>
      </dgm:t>
    </dgm:pt>
    <dgm:pt modelId="{23DE6A17-F108-4BAD-AD63-7D03FF83A765}">
      <dgm:prSet/>
      <dgm:spPr/>
      <dgm:t>
        <a:bodyPr/>
        <a:lstStyle/>
        <a:p>
          <a:pPr rtl="0"/>
          <a:r>
            <a:rPr lang="en-US" b="0" i="0" u="none" dirty="0"/>
            <a:t>Los </a:t>
          </a:r>
          <a:r>
            <a:rPr lang="en-US" b="0" i="0" u="none" dirty="0" err="1"/>
            <a:t>pactos</a:t>
          </a:r>
          <a:r>
            <a:rPr lang="en-US" b="0" i="0" u="none" dirty="0"/>
            <a:t> </a:t>
          </a:r>
          <a:r>
            <a:rPr lang="en-US" b="0" i="0" u="none" dirty="0" err="1"/>
            <a:t>describen</a:t>
          </a:r>
          <a:r>
            <a:rPr lang="en-US" b="0" i="0" u="none" dirty="0"/>
            <a:t> </a:t>
          </a:r>
          <a:r>
            <a:rPr lang="en-US" b="0" i="0" u="none" dirty="0" err="1"/>
            <a:t>cómo</a:t>
          </a:r>
          <a:r>
            <a:rPr lang="en-US" b="0" i="0" u="none" dirty="0"/>
            <a:t> la </a:t>
          </a:r>
          <a:r>
            <a:rPr lang="en-US" b="0" i="0" u="none" dirty="0" err="1"/>
            <a:t>escuela</a:t>
          </a:r>
          <a:r>
            <a:rPr lang="en-US" b="0" i="0" u="none" dirty="0"/>
            <a:t> y los padres </a:t>
          </a:r>
          <a:r>
            <a:rPr lang="en-US" b="0" i="0" u="none" dirty="0" err="1"/>
            <a:t>comparten</a:t>
          </a:r>
          <a:r>
            <a:rPr lang="en-US" b="0" i="0" u="none" dirty="0"/>
            <a:t> la </a:t>
          </a:r>
          <a:r>
            <a:rPr lang="en-US" b="0" i="0" u="none" dirty="0" err="1"/>
            <a:t>responsabilidad</a:t>
          </a:r>
          <a:r>
            <a:rPr lang="en-US" b="0" i="0" u="none" dirty="0"/>
            <a:t> del </a:t>
          </a:r>
          <a:r>
            <a:rPr lang="en-US" b="0" i="0" u="none" dirty="0" err="1"/>
            <a:t>rendimiento</a:t>
          </a:r>
          <a:r>
            <a:rPr lang="en-US" b="0" i="0" u="none" dirty="0"/>
            <a:t> </a:t>
          </a:r>
          <a:r>
            <a:rPr lang="en-US" b="0" i="0" u="none" dirty="0" err="1"/>
            <a:t>estudiantil</a:t>
          </a:r>
          <a:r>
            <a:rPr lang="en-US" b="0" i="0" u="none" dirty="0"/>
            <a:t>.</a:t>
          </a:r>
          <a:endParaRPr lang="en-US" dirty="0"/>
        </a:p>
      </dgm:t>
    </dgm:pt>
    <dgm:pt modelId="{1C515F8E-7B9B-4D9C-886A-77C32D1EB5D9}" type="parTrans" cxnId="{CA38D31A-C48C-4BB4-B7EA-9A40322C3EC7}">
      <dgm:prSet/>
      <dgm:spPr/>
      <dgm:t>
        <a:bodyPr/>
        <a:lstStyle/>
        <a:p>
          <a:endParaRPr lang="en-US"/>
        </a:p>
      </dgm:t>
    </dgm:pt>
    <dgm:pt modelId="{8187E2F0-9F53-421D-BD39-12A8CD546405}" type="sibTrans" cxnId="{CA38D31A-C48C-4BB4-B7EA-9A40322C3EC7}">
      <dgm:prSet/>
      <dgm:spPr/>
      <dgm:t>
        <a:bodyPr/>
        <a:lstStyle/>
        <a:p>
          <a:endParaRPr lang="en-US"/>
        </a:p>
      </dgm:t>
    </dgm:pt>
    <dgm:pt modelId="{15C53FBA-CBEF-49E5-96D6-F542FC4EC995}">
      <dgm:prSet/>
      <dgm:spPr/>
      <dgm:t>
        <a:bodyPr/>
        <a:lstStyle/>
        <a:p>
          <a:pPr rtl="0"/>
          <a:r>
            <a:rPr lang="en-US" b="0" i="0" u="none" dirty="0"/>
            <a:t>La ley de Nevada </a:t>
          </a:r>
          <a:r>
            <a:rPr lang="en-US" b="0" i="0" u="none" dirty="0" err="1"/>
            <a:t>requiere</a:t>
          </a:r>
          <a:r>
            <a:rPr lang="en-US" b="0" i="0" u="none" dirty="0"/>
            <a:t> el </a:t>
          </a:r>
          <a:r>
            <a:rPr lang="en-US" b="0" i="0" u="none" dirty="0" err="1"/>
            <a:t>uso</a:t>
          </a:r>
          <a:r>
            <a:rPr lang="en-US" b="0" i="0" u="none" dirty="0"/>
            <a:t> de los </a:t>
          </a:r>
          <a:r>
            <a:rPr lang="en-US" b="0" i="0" u="none" dirty="0" err="1"/>
            <a:t>Acuerdos</a:t>
          </a:r>
          <a:r>
            <a:rPr lang="en-US" b="0" i="0" u="none" dirty="0"/>
            <a:t> de </a:t>
          </a:r>
          <a:r>
            <a:rPr lang="en-US" b="0" i="0" u="none" dirty="0" err="1"/>
            <a:t>Participación</a:t>
          </a:r>
          <a:r>
            <a:rPr lang="en-US" b="0" i="0" u="none" dirty="0"/>
            <a:t> </a:t>
          </a:r>
          <a:r>
            <a:rPr lang="en-US" b="0" i="0" u="none" dirty="0" err="1"/>
            <a:t>Educativa</a:t>
          </a:r>
          <a:r>
            <a:rPr lang="en-US" b="0" i="0" u="none" dirty="0"/>
            <a:t> </a:t>
          </a:r>
          <a:r>
            <a:rPr lang="en-US" b="0" i="0" u="none" dirty="0" err="1"/>
            <a:t>como</a:t>
          </a:r>
          <a:r>
            <a:rPr lang="en-US" b="0" i="0" u="none" dirty="0"/>
            <a:t> el </a:t>
          </a:r>
          <a:r>
            <a:rPr lang="en-US" b="0" i="0" u="none" dirty="0" err="1"/>
            <a:t>pacto</a:t>
          </a:r>
          <a:r>
            <a:rPr lang="en-US" b="0" i="0" u="none" dirty="0"/>
            <a:t> entre la </a:t>
          </a:r>
          <a:r>
            <a:rPr lang="en-US" b="0" i="0" u="none" dirty="0" err="1"/>
            <a:t>escuela</a:t>
          </a:r>
          <a:r>
            <a:rPr lang="en-US" b="0" i="0" u="none" dirty="0"/>
            <a:t> y los padres.</a:t>
          </a:r>
          <a:endParaRPr lang="en-US" dirty="0"/>
        </a:p>
      </dgm:t>
    </dgm:pt>
    <dgm:pt modelId="{0E4D12D3-342C-45F5-AD76-CD88ABD6AC93}" type="parTrans" cxnId="{D4E18915-CB90-4949-912B-795EADCAC13D}">
      <dgm:prSet/>
      <dgm:spPr/>
      <dgm:t>
        <a:bodyPr/>
        <a:lstStyle/>
        <a:p>
          <a:endParaRPr lang="en-US"/>
        </a:p>
      </dgm:t>
    </dgm:pt>
    <dgm:pt modelId="{437ED657-51B8-4788-8B50-104E5ADCF7CE}" type="sibTrans" cxnId="{D4E18915-CB90-4949-912B-795EADCAC13D}">
      <dgm:prSet/>
      <dgm:spPr/>
      <dgm:t>
        <a:bodyPr/>
        <a:lstStyle/>
        <a:p>
          <a:endParaRPr lang="en-US"/>
        </a:p>
      </dgm:t>
    </dgm:pt>
    <dgm:pt modelId="{5B99642D-00D7-4A6E-B2A1-CBE946428D2F}">
      <dgm:prSet/>
      <dgm:spPr/>
      <dgm:t>
        <a:bodyPr/>
        <a:lstStyle/>
        <a:p>
          <a:pPr rtl="0"/>
          <a:r>
            <a:rPr lang="en-US" b="0" i="0" u="none" dirty="0" err="1"/>
            <a:t>Escuelas</a:t>
          </a:r>
          <a:r>
            <a:rPr lang="en-US" b="0" i="0" u="none" dirty="0"/>
            <a:t> </a:t>
          </a:r>
          <a:r>
            <a:rPr lang="en-US" b="0" i="0" u="none" dirty="0" err="1"/>
            <a:t>primarias</a:t>
          </a:r>
          <a:r>
            <a:rPr lang="en-US" b="0" i="0" u="none" dirty="0"/>
            <a:t>: </a:t>
          </a:r>
          <a:r>
            <a:rPr lang="en-US" b="0" i="0" u="none" dirty="0" err="1"/>
            <a:t>revisadas</a:t>
          </a:r>
          <a:r>
            <a:rPr lang="en-US" b="0" i="0" u="none" dirty="0"/>
            <a:t> </a:t>
          </a:r>
          <a:r>
            <a:rPr lang="en-US" b="0" i="0" u="none" dirty="0" err="1"/>
            <a:t>durante</a:t>
          </a:r>
          <a:r>
            <a:rPr lang="en-US" b="0" i="0" u="none" dirty="0"/>
            <a:t> las </a:t>
          </a:r>
          <a:r>
            <a:rPr lang="en-US" b="0" i="0" u="none" dirty="0" err="1"/>
            <a:t>conferencias</a:t>
          </a:r>
          <a:r>
            <a:rPr lang="en-US" b="0" i="0" u="none" dirty="0"/>
            <a:t> de padres y maestros</a:t>
          </a:r>
          <a:endParaRPr lang="en-US" dirty="0"/>
        </a:p>
      </dgm:t>
    </dgm:pt>
    <dgm:pt modelId="{31DFCDC0-862D-42D1-9C18-C5DDC96F5909}" type="parTrans" cxnId="{C2F7EA26-6886-4BDA-BDD2-96E497A8A5B4}">
      <dgm:prSet/>
      <dgm:spPr/>
      <dgm:t>
        <a:bodyPr/>
        <a:lstStyle/>
        <a:p>
          <a:endParaRPr lang="en-US"/>
        </a:p>
      </dgm:t>
    </dgm:pt>
    <dgm:pt modelId="{3D6F1EF3-42F0-485E-95FC-1CE150B02C7C}" type="sibTrans" cxnId="{C2F7EA26-6886-4BDA-BDD2-96E497A8A5B4}">
      <dgm:prSet/>
      <dgm:spPr/>
      <dgm:t>
        <a:bodyPr/>
        <a:lstStyle/>
        <a:p>
          <a:endParaRPr lang="en-US"/>
        </a:p>
      </dgm:t>
    </dgm:pt>
    <dgm:pt modelId="{2FD8BF75-5A29-4DF2-8058-035294734F09}">
      <dgm:prSet/>
      <dgm:spPr/>
      <dgm:t>
        <a:bodyPr/>
        <a:lstStyle/>
        <a:p>
          <a:pPr rtl="0"/>
          <a:r>
            <a:rPr lang="en-US" b="0" i="0" u="none" dirty="0" err="1"/>
            <a:t>Esté</a:t>
          </a:r>
          <a:r>
            <a:rPr lang="en-US" b="0" i="0" u="none" dirty="0"/>
            <a:t> </a:t>
          </a:r>
          <a:r>
            <a:rPr lang="en-US" b="0" i="0" u="none" dirty="0" err="1"/>
            <a:t>atento</a:t>
          </a:r>
          <a:r>
            <a:rPr lang="en-US" b="0" i="0" u="none" dirty="0"/>
            <a:t> al enlace que </a:t>
          </a:r>
          <a:r>
            <a:rPr lang="en-US" b="0" i="0" u="none" dirty="0" err="1"/>
            <a:t>viene</a:t>
          </a:r>
          <a:r>
            <a:rPr lang="en-US" b="0" i="0" u="none" dirty="0"/>
            <a:t> pronto de la Sra. Celia (enlace de FACE) y la Sra. J (CIS) para </a:t>
          </a:r>
          <a:r>
            <a:rPr lang="en-US" b="0" i="0" u="none" dirty="0" err="1"/>
            <a:t>recibir</a:t>
          </a:r>
          <a:r>
            <a:rPr lang="en-US" b="0" i="0" u="none" dirty="0"/>
            <a:t> </a:t>
          </a:r>
          <a:r>
            <a:rPr lang="en-US" b="0" i="0" u="none" dirty="0" err="1"/>
            <a:t>información</a:t>
          </a:r>
          <a:r>
            <a:rPr lang="en-US" b="0" i="0" u="none" dirty="0"/>
            <a:t> </a:t>
          </a:r>
          <a:r>
            <a:rPr lang="en-US" b="0" i="0" u="none" dirty="0" err="1"/>
            <a:t>adicional</a:t>
          </a:r>
          <a:r>
            <a:rPr lang="en-US" b="0" i="0" u="none" dirty="0"/>
            <a:t> </a:t>
          </a:r>
          <a:r>
            <a:rPr lang="en-US" b="0" i="0" u="none" dirty="0" err="1"/>
            <a:t>sobre</a:t>
          </a:r>
          <a:r>
            <a:rPr lang="en-US" b="0" i="0" u="none" dirty="0"/>
            <a:t> </a:t>
          </a:r>
          <a:r>
            <a:rPr lang="en-US" b="0" i="0" u="none" dirty="0" err="1"/>
            <a:t>nuestra</a:t>
          </a:r>
          <a:r>
            <a:rPr lang="en-US" b="0" i="0" u="none" dirty="0"/>
            <a:t> </a:t>
          </a:r>
          <a:r>
            <a:rPr lang="en-US" b="0" i="0" u="none" dirty="0" err="1"/>
            <a:t>programación</a:t>
          </a:r>
          <a:r>
            <a:rPr lang="en-US" b="0" i="0" u="none" dirty="0"/>
            <a:t> y </a:t>
          </a:r>
          <a:r>
            <a:rPr lang="en-US" b="0" i="0" u="none" dirty="0" err="1"/>
            <a:t>eventos</a:t>
          </a:r>
          <a:r>
            <a:rPr lang="en-US" b="0" i="0" u="none" dirty="0"/>
            <a:t> de </a:t>
          </a:r>
          <a:r>
            <a:rPr lang="en-US" b="0" i="0" u="none" dirty="0" err="1"/>
            <a:t>apoyo</a:t>
          </a:r>
          <a:r>
            <a:rPr lang="en-US" b="0" i="0" u="none" dirty="0"/>
            <a:t> para padres para </a:t>
          </a:r>
          <a:r>
            <a:rPr lang="en-US" b="0" i="0" u="none" dirty="0" err="1"/>
            <a:t>este</a:t>
          </a:r>
          <a:r>
            <a:rPr lang="en-US" b="0" i="0" u="none" dirty="0"/>
            <a:t> </a:t>
          </a:r>
          <a:r>
            <a:rPr lang="en-US" b="0" i="0" u="none" dirty="0" err="1"/>
            <a:t>año</a:t>
          </a:r>
          <a:r>
            <a:rPr lang="en-US" b="0" i="0" u="none" dirty="0"/>
            <a:t>.</a:t>
          </a:r>
          <a:endParaRPr lang="en-US" dirty="0"/>
        </a:p>
      </dgm:t>
    </dgm:pt>
    <dgm:pt modelId="{F4CA0F39-E413-43B8-8CA0-48435050B705}" type="parTrans" cxnId="{52E51E4A-C52B-4CBE-B361-9C91464C1DD9}">
      <dgm:prSet/>
      <dgm:spPr/>
      <dgm:t>
        <a:bodyPr/>
        <a:lstStyle/>
        <a:p>
          <a:endParaRPr lang="en-US"/>
        </a:p>
      </dgm:t>
    </dgm:pt>
    <dgm:pt modelId="{7600145D-1FE0-4CC9-BE9C-798C6BCC60CF}" type="sibTrans" cxnId="{52E51E4A-C52B-4CBE-B361-9C91464C1DD9}">
      <dgm:prSet/>
      <dgm:spPr/>
      <dgm:t>
        <a:bodyPr/>
        <a:lstStyle/>
        <a:p>
          <a:endParaRPr lang="en-US"/>
        </a:p>
      </dgm:t>
    </dgm:pt>
    <dgm:pt modelId="{D28EE298-151E-4683-96BD-9099972D9020}" type="pres">
      <dgm:prSet presAssocID="{3F5E0923-8BF2-4E66-A678-47B14032513D}" presName="Name0" presStyleCnt="0">
        <dgm:presLayoutVars>
          <dgm:dir/>
          <dgm:animLvl val="lvl"/>
          <dgm:resizeHandles val="exact"/>
        </dgm:presLayoutVars>
      </dgm:prSet>
      <dgm:spPr/>
    </dgm:pt>
    <dgm:pt modelId="{07E770CA-2804-4B1E-9863-96C5F9767DA8}" type="pres">
      <dgm:prSet presAssocID="{D078A4C1-8C3B-4965-ABEA-BFC0CAAFD075}" presName="composite" presStyleCnt="0"/>
      <dgm:spPr/>
    </dgm:pt>
    <dgm:pt modelId="{6E7092DB-968D-4F2E-AEE6-18E73EDDB000}" type="pres">
      <dgm:prSet presAssocID="{D078A4C1-8C3B-4965-ABEA-BFC0CAAFD07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894832C-9F20-405E-8901-E1E79E864317}" type="pres">
      <dgm:prSet presAssocID="{D078A4C1-8C3B-4965-ABEA-BFC0CAAFD075}" presName="desTx" presStyleLbl="alignAccFollowNode1" presStyleIdx="0" presStyleCnt="1" custScaleY="91946" custLinFactNeighborY="49681">
        <dgm:presLayoutVars>
          <dgm:bulletEnabled val="1"/>
        </dgm:presLayoutVars>
      </dgm:prSet>
      <dgm:spPr/>
    </dgm:pt>
  </dgm:ptLst>
  <dgm:cxnLst>
    <dgm:cxn modelId="{D4E18915-CB90-4949-912B-795EADCAC13D}" srcId="{D078A4C1-8C3B-4965-ABEA-BFC0CAAFD075}" destId="{15C53FBA-CBEF-49E5-96D6-F542FC4EC995}" srcOrd="1" destOrd="0" parTransId="{0E4D12D3-342C-45F5-AD76-CD88ABD6AC93}" sibTransId="{437ED657-51B8-4788-8B50-104E5ADCF7CE}"/>
    <dgm:cxn modelId="{CA38D31A-C48C-4BB4-B7EA-9A40322C3EC7}" srcId="{D078A4C1-8C3B-4965-ABEA-BFC0CAAFD075}" destId="{23DE6A17-F108-4BAD-AD63-7D03FF83A765}" srcOrd="0" destOrd="0" parTransId="{1C515F8E-7B9B-4D9C-886A-77C32D1EB5D9}" sibTransId="{8187E2F0-9F53-421D-BD39-12A8CD546405}"/>
    <dgm:cxn modelId="{C2F7EA26-6886-4BDA-BDD2-96E497A8A5B4}" srcId="{D078A4C1-8C3B-4965-ABEA-BFC0CAAFD075}" destId="{5B99642D-00D7-4A6E-B2A1-CBE946428D2F}" srcOrd="2" destOrd="0" parTransId="{31DFCDC0-862D-42D1-9C18-C5DDC96F5909}" sibTransId="{3D6F1EF3-42F0-485E-95FC-1CE150B02C7C}"/>
    <dgm:cxn modelId="{F1DC775C-E989-4D7B-8CFE-EE275A84E704}" type="presOf" srcId="{D078A4C1-8C3B-4965-ABEA-BFC0CAAFD075}" destId="{6E7092DB-968D-4F2E-AEE6-18E73EDDB000}" srcOrd="0" destOrd="0" presId="urn:microsoft.com/office/officeart/2005/8/layout/hList1"/>
    <dgm:cxn modelId="{F94F135D-F41F-419E-AE84-D45980171313}" type="presOf" srcId="{5B99642D-00D7-4A6E-B2A1-CBE946428D2F}" destId="{F894832C-9F20-405E-8901-E1E79E864317}" srcOrd="0" destOrd="2" presId="urn:microsoft.com/office/officeart/2005/8/layout/hList1"/>
    <dgm:cxn modelId="{52E51E4A-C52B-4CBE-B361-9C91464C1DD9}" srcId="{D078A4C1-8C3B-4965-ABEA-BFC0CAAFD075}" destId="{2FD8BF75-5A29-4DF2-8058-035294734F09}" srcOrd="3" destOrd="0" parTransId="{F4CA0F39-E413-43B8-8CA0-48435050B705}" sibTransId="{7600145D-1FE0-4CC9-BE9C-798C6BCC60CF}"/>
    <dgm:cxn modelId="{40D01778-5663-4199-8E0F-AD9CFD421473}" type="presOf" srcId="{3F5E0923-8BF2-4E66-A678-47B14032513D}" destId="{D28EE298-151E-4683-96BD-9099972D9020}" srcOrd="0" destOrd="0" presId="urn:microsoft.com/office/officeart/2005/8/layout/hList1"/>
    <dgm:cxn modelId="{D0A6B8A1-DD5B-48AE-B1A1-F1359E028B2C}" type="presOf" srcId="{23DE6A17-F108-4BAD-AD63-7D03FF83A765}" destId="{F894832C-9F20-405E-8901-E1E79E864317}" srcOrd="0" destOrd="0" presId="urn:microsoft.com/office/officeart/2005/8/layout/hList1"/>
    <dgm:cxn modelId="{4767C5B3-1FC4-458B-88EC-D5070F153BA0}" type="presOf" srcId="{15C53FBA-CBEF-49E5-96D6-F542FC4EC995}" destId="{F894832C-9F20-405E-8901-E1E79E864317}" srcOrd="0" destOrd="1" presId="urn:microsoft.com/office/officeart/2005/8/layout/hList1"/>
    <dgm:cxn modelId="{2E1B61D2-3E36-458A-B6E6-9E22777E16F2}" type="presOf" srcId="{2FD8BF75-5A29-4DF2-8058-035294734F09}" destId="{F894832C-9F20-405E-8901-E1E79E864317}" srcOrd="0" destOrd="3" presId="urn:microsoft.com/office/officeart/2005/8/layout/hList1"/>
    <dgm:cxn modelId="{F3B726F8-FA29-47AA-BF64-42058323540B}" srcId="{3F5E0923-8BF2-4E66-A678-47B14032513D}" destId="{D078A4C1-8C3B-4965-ABEA-BFC0CAAFD075}" srcOrd="0" destOrd="0" parTransId="{41B63F70-60F6-4FC5-A297-CD8EC66D3E33}" sibTransId="{88B5CC17-5F6B-4EB7-B22F-316BAC7CA1B3}"/>
    <dgm:cxn modelId="{14E462D1-85FE-46D9-917B-334DC06D0A1A}" type="presParOf" srcId="{D28EE298-151E-4683-96BD-9099972D9020}" destId="{07E770CA-2804-4B1E-9863-96C5F9767DA8}" srcOrd="0" destOrd="0" presId="urn:microsoft.com/office/officeart/2005/8/layout/hList1"/>
    <dgm:cxn modelId="{8505182D-9231-4051-8F78-6883568F3AB2}" type="presParOf" srcId="{07E770CA-2804-4B1E-9863-96C5F9767DA8}" destId="{6E7092DB-968D-4F2E-AEE6-18E73EDDB000}" srcOrd="0" destOrd="0" presId="urn:microsoft.com/office/officeart/2005/8/layout/hList1"/>
    <dgm:cxn modelId="{389BB747-073F-4742-827C-B6AB8CA49891}" type="presParOf" srcId="{07E770CA-2804-4B1E-9863-96C5F9767DA8}" destId="{F894832C-9F20-405E-8901-E1E79E8643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49EC62-6AC7-4023-BCFF-AD328830706D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DBFDC8-20A4-43A5-92B3-F77C1AA1BD70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sz="2400" noProof="0" dirty="0"/>
            <a:t>Informaciones sobre evaluaciones estatales y locales</a:t>
          </a:r>
          <a:endParaRPr lang="en-US" sz="2400" dirty="0"/>
        </a:p>
      </dgm:t>
    </dgm:pt>
    <dgm:pt modelId="{605D67E9-B84F-4D65-A09A-8ADE05CBB451}" type="parTrans" cxnId="{1182B51B-47BE-4F1C-B333-C4E43DD73004}">
      <dgm:prSet/>
      <dgm:spPr/>
      <dgm:t>
        <a:bodyPr/>
        <a:lstStyle/>
        <a:p>
          <a:endParaRPr lang="en-US"/>
        </a:p>
      </dgm:t>
    </dgm:pt>
    <dgm:pt modelId="{6536EBF0-3691-4C62-812F-85C750C7C4BB}" type="sibTrans" cxnId="{1182B51B-47BE-4F1C-B333-C4E43DD73004}">
      <dgm:prSet/>
      <dgm:spPr/>
      <dgm:t>
        <a:bodyPr/>
        <a:lstStyle/>
        <a:p>
          <a:endParaRPr lang="en-US"/>
        </a:p>
      </dgm:t>
    </dgm:pt>
    <dgm:pt modelId="{1855AD93-DE96-419A-8A2B-037E81219C9B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sz="2400" noProof="0" dirty="0"/>
            <a:t>El derecho que tienen los padres de participar en los programas de la escuela y como hacerlo</a:t>
          </a:r>
          <a:endParaRPr lang="en-US" sz="2400" dirty="0"/>
        </a:p>
      </dgm:t>
    </dgm:pt>
    <dgm:pt modelId="{BD47AD92-6416-40F9-82E1-53711B428752}" type="parTrans" cxnId="{A9976D05-E893-4CC1-B2B5-088248766B45}">
      <dgm:prSet/>
      <dgm:spPr/>
      <dgm:t>
        <a:bodyPr/>
        <a:lstStyle/>
        <a:p>
          <a:endParaRPr lang="en-US"/>
        </a:p>
      </dgm:t>
    </dgm:pt>
    <dgm:pt modelId="{A2D2F042-A764-4D7B-BECE-6134952C5DCA}" type="sibTrans" cxnId="{A9976D05-E893-4CC1-B2B5-088248766B45}">
      <dgm:prSet/>
      <dgm:spPr/>
      <dgm:t>
        <a:bodyPr/>
        <a:lstStyle/>
        <a:p>
          <a:endParaRPr lang="en-US"/>
        </a:p>
      </dgm:t>
    </dgm:pt>
    <dgm:pt modelId="{7C5B3482-A039-4657-944A-AD42DBCDF9B4}">
      <dgm:prSet custT="1"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sz="1600" noProof="0" dirty="0"/>
            <a:t>Materia que será evaluada</a:t>
          </a:r>
          <a:endParaRPr lang="en-US" sz="1600" dirty="0"/>
        </a:p>
      </dgm:t>
    </dgm:pt>
    <dgm:pt modelId="{11028731-0432-474E-9B0B-69E0A3875483}" type="parTrans" cxnId="{B215CDF9-5991-4E39-8FA3-EAAB99C2A13A}">
      <dgm:prSet/>
      <dgm:spPr/>
      <dgm:t>
        <a:bodyPr/>
        <a:lstStyle/>
        <a:p>
          <a:endParaRPr lang="en-US"/>
        </a:p>
      </dgm:t>
    </dgm:pt>
    <dgm:pt modelId="{38C9F141-53DF-4494-8F0C-B5EB2294BE4F}" type="sibTrans" cxnId="{B215CDF9-5991-4E39-8FA3-EAAB99C2A13A}">
      <dgm:prSet/>
      <dgm:spPr/>
      <dgm:t>
        <a:bodyPr/>
        <a:lstStyle/>
        <a:p>
          <a:endParaRPr lang="en-US"/>
        </a:p>
      </dgm:t>
    </dgm:pt>
    <dgm:pt modelId="{6BD03FA2-DDCE-4879-B59F-EDF9531711D2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noProof="0" dirty="0"/>
            <a:t>Ser voluntario</a:t>
          </a:r>
          <a:endParaRPr lang="en-US" dirty="0"/>
        </a:p>
      </dgm:t>
    </dgm:pt>
    <dgm:pt modelId="{A45C5EAC-7960-422E-9FD4-00F3E2E15942}" type="parTrans" cxnId="{B3B55F3E-9893-41CB-B1C6-8DB4EC931DD3}">
      <dgm:prSet/>
      <dgm:spPr/>
      <dgm:t>
        <a:bodyPr/>
        <a:lstStyle/>
        <a:p>
          <a:endParaRPr lang="en-US"/>
        </a:p>
      </dgm:t>
    </dgm:pt>
    <dgm:pt modelId="{756E9C35-1CEC-49DE-BB35-7641527FDFCD}" type="sibTrans" cxnId="{B3B55F3E-9893-41CB-B1C6-8DB4EC931DD3}">
      <dgm:prSet/>
      <dgm:spPr/>
      <dgm:t>
        <a:bodyPr/>
        <a:lstStyle/>
        <a:p>
          <a:endParaRPr lang="en-US"/>
        </a:p>
      </dgm:t>
    </dgm:pt>
    <dgm:pt modelId="{6D87481E-8568-5A49-9C52-BF58530FDAB8}">
      <dgm:prSet custT="1"/>
      <dgm:spPr/>
      <dgm:t>
        <a:bodyPr/>
        <a:lstStyle/>
        <a:p>
          <a:pPr rtl="0"/>
          <a:r>
            <a:rPr lang="es-MX" sz="1600" noProof="0" dirty="0"/>
            <a:t>El propósito de la evaluación</a:t>
          </a:r>
          <a:endParaRPr lang="en-US" sz="1600" dirty="0"/>
        </a:p>
      </dgm:t>
    </dgm:pt>
    <dgm:pt modelId="{0A83F3CF-35FE-DE47-9A3D-331335151F9F}" type="parTrans" cxnId="{732B51FE-A0A1-E24D-B5E3-C92D51D99AD1}">
      <dgm:prSet/>
      <dgm:spPr/>
      <dgm:t>
        <a:bodyPr/>
        <a:lstStyle/>
        <a:p>
          <a:endParaRPr lang="en-US"/>
        </a:p>
      </dgm:t>
    </dgm:pt>
    <dgm:pt modelId="{2FC27C7A-6483-D540-9055-6B09D09B5937}" type="sibTrans" cxnId="{732B51FE-A0A1-E24D-B5E3-C92D51D99AD1}">
      <dgm:prSet/>
      <dgm:spPr/>
      <dgm:t>
        <a:bodyPr/>
        <a:lstStyle/>
        <a:p>
          <a:endParaRPr lang="en-US"/>
        </a:p>
      </dgm:t>
    </dgm:pt>
    <dgm:pt modelId="{7341585D-FFB8-7E4B-9BF3-8A5032EDF496}">
      <dgm:prSet/>
      <dgm:spPr/>
      <dgm:t>
        <a:bodyPr/>
        <a:lstStyle/>
        <a:p>
          <a:pPr rtl="0"/>
          <a:r>
            <a:rPr lang="es-MX" noProof="0"/>
            <a:t>Juntas flexibles</a:t>
          </a:r>
          <a:endParaRPr lang="es-MX" noProof="0" dirty="0"/>
        </a:p>
      </dgm:t>
    </dgm:pt>
    <dgm:pt modelId="{D6156FBE-019A-B34D-8290-ECCD9D2F19F9}" type="parTrans" cxnId="{2920525E-5A9B-FE41-ACA2-57DCE98E22C8}">
      <dgm:prSet/>
      <dgm:spPr/>
      <dgm:t>
        <a:bodyPr/>
        <a:lstStyle/>
        <a:p>
          <a:endParaRPr lang="en-US"/>
        </a:p>
      </dgm:t>
    </dgm:pt>
    <dgm:pt modelId="{D967CECD-5210-9749-9B7C-34E00669DB0F}" type="sibTrans" cxnId="{2920525E-5A9B-FE41-ACA2-57DCE98E22C8}">
      <dgm:prSet/>
      <dgm:spPr/>
      <dgm:t>
        <a:bodyPr/>
        <a:lstStyle/>
        <a:p>
          <a:endParaRPr lang="en-US"/>
        </a:p>
      </dgm:t>
    </dgm:pt>
    <dgm:pt modelId="{1972FCED-DF51-D14E-B3A5-2858A6CD9F4A}">
      <dgm:prSet/>
      <dgm:spPr/>
      <dgm:t>
        <a:bodyPr/>
        <a:lstStyle/>
        <a:p>
          <a:pPr rtl="0"/>
          <a:r>
            <a:rPr lang="es-MX" noProof="0"/>
            <a:t>Juntas mensuales</a:t>
          </a:r>
          <a:endParaRPr lang="es-MX" noProof="0" dirty="0"/>
        </a:p>
      </dgm:t>
    </dgm:pt>
    <dgm:pt modelId="{47CBA7CF-1E28-9241-AD6F-DA15637ADC55}" type="parTrans" cxnId="{77B989AB-FBB8-154F-9BD1-DB316CFAE419}">
      <dgm:prSet/>
      <dgm:spPr/>
      <dgm:t>
        <a:bodyPr/>
        <a:lstStyle/>
        <a:p>
          <a:endParaRPr lang="en-US"/>
        </a:p>
      </dgm:t>
    </dgm:pt>
    <dgm:pt modelId="{554FE807-E5F7-DB40-A241-AEA09449F817}" type="sibTrans" cxnId="{77B989AB-FBB8-154F-9BD1-DB316CFAE419}">
      <dgm:prSet/>
      <dgm:spPr/>
      <dgm:t>
        <a:bodyPr/>
        <a:lstStyle/>
        <a:p>
          <a:endParaRPr lang="en-US"/>
        </a:p>
      </dgm:t>
    </dgm:pt>
    <dgm:pt modelId="{316ED106-EE6F-E14C-A83B-6EDE944758B8}">
      <dgm:prSet/>
      <dgm:spPr/>
      <dgm:t>
        <a:bodyPr/>
        <a:lstStyle/>
        <a:p>
          <a:pPr rtl="0"/>
          <a:r>
            <a:rPr lang="es-MX" noProof="0" dirty="0"/>
            <a:t>otro</a:t>
          </a:r>
        </a:p>
      </dgm:t>
    </dgm:pt>
    <dgm:pt modelId="{F39C11AF-B190-E04B-BF36-84C1D7DE380C}" type="parTrans" cxnId="{62E96D9A-CBC9-BB4B-867E-2C0C074B1EC7}">
      <dgm:prSet/>
      <dgm:spPr/>
      <dgm:t>
        <a:bodyPr/>
        <a:lstStyle/>
        <a:p>
          <a:endParaRPr lang="en-US"/>
        </a:p>
      </dgm:t>
    </dgm:pt>
    <dgm:pt modelId="{0AB824DA-2CAA-A647-9685-7EBFCF18B6E0}" type="sibTrans" cxnId="{62E96D9A-CBC9-BB4B-867E-2C0C074B1EC7}">
      <dgm:prSet/>
      <dgm:spPr/>
      <dgm:t>
        <a:bodyPr/>
        <a:lstStyle/>
        <a:p>
          <a:endParaRPr lang="en-US"/>
        </a:p>
      </dgm:t>
    </dgm:pt>
    <dgm:pt modelId="{A65ADB42-8062-41A6-ACED-C72EC7ED090B}" type="pres">
      <dgm:prSet presAssocID="{FB49EC62-6AC7-4023-BCFF-AD328830706D}" presName="linear" presStyleCnt="0">
        <dgm:presLayoutVars>
          <dgm:dir/>
          <dgm:animLvl val="lvl"/>
          <dgm:resizeHandles val="exact"/>
        </dgm:presLayoutVars>
      </dgm:prSet>
      <dgm:spPr/>
    </dgm:pt>
    <dgm:pt modelId="{1F4585BF-A2E7-4C3B-92C6-885D29DB3125}" type="pres">
      <dgm:prSet presAssocID="{52DBFDC8-20A4-43A5-92B3-F77C1AA1BD70}" presName="parentLin" presStyleCnt="0"/>
      <dgm:spPr/>
    </dgm:pt>
    <dgm:pt modelId="{81D4BA79-FE1B-46DB-BF3E-43407E236BC0}" type="pres">
      <dgm:prSet presAssocID="{52DBFDC8-20A4-43A5-92B3-F77C1AA1BD70}" presName="parentLeftMargin" presStyleLbl="node1" presStyleIdx="0" presStyleCnt="2"/>
      <dgm:spPr/>
    </dgm:pt>
    <dgm:pt modelId="{F4ED227A-449B-435A-A5AC-66844266700E}" type="pres">
      <dgm:prSet presAssocID="{52DBFDC8-20A4-43A5-92B3-F77C1AA1BD70}" presName="parentText" presStyleLbl="node1" presStyleIdx="0" presStyleCnt="2" custScaleX="142857" custScaleY="409763" custLinFactNeighborX="-56185" custLinFactNeighborY="-33314">
        <dgm:presLayoutVars>
          <dgm:chMax val="0"/>
          <dgm:bulletEnabled val="1"/>
        </dgm:presLayoutVars>
      </dgm:prSet>
      <dgm:spPr/>
    </dgm:pt>
    <dgm:pt modelId="{159C5F00-4388-4E3C-97A8-8311C6C6AA94}" type="pres">
      <dgm:prSet presAssocID="{52DBFDC8-20A4-43A5-92B3-F77C1AA1BD70}" presName="negativeSpace" presStyleCnt="0"/>
      <dgm:spPr/>
    </dgm:pt>
    <dgm:pt modelId="{18D168C5-913C-4BEE-B419-5EE225608D6F}" type="pres">
      <dgm:prSet presAssocID="{52DBFDC8-20A4-43A5-92B3-F77C1AA1BD70}" presName="childText" presStyleLbl="conFgAcc1" presStyleIdx="0" presStyleCnt="2" custScaleY="156777" custLinFactY="8042" custLinFactNeighborY="100000">
        <dgm:presLayoutVars>
          <dgm:bulletEnabled val="1"/>
        </dgm:presLayoutVars>
      </dgm:prSet>
      <dgm:spPr/>
    </dgm:pt>
    <dgm:pt modelId="{7393BDB6-C356-46F6-BB0A-2D34040F731D}" type="pres">
      <dgm:prSet presAssocID="{6536EBF0-3691-4C62-812F-85C750C7C4BB}" presName="spaceBetweenRectangles" presStyleCnt="0"/>
      <dgm:spPr/>
    </dgm:pt>
    <dgm:pt modelId="{1566E382-4F09-488D-9981-112F3B04C500}" type="pres">
      <dgm:prSet presAssocID="{1855AD93-DE96-419A-8A2B-037E81219C9B}" presName="parentLin" presStyleCnt="0"/>
      <dgm:spPr/>
    </dgm:pt>
    <dgm:pt modelId="{186A5D6E-006D-4206-8A8A-BA15E108FE90}" type="pres">
      <dgm:prSet presAssocID="{1855AD93-DE96-419A-8A2B-037E81219C9B}" presName="parentLeftMargin" presStyleLbl="node1" presStyleIdx="0" presStyleCnt="2"/>
      <dgm:spPr/>
    </dgm:pt>
    <dgm:pt modelId="{F44882BC-DDCC-4899-B504-4039B2E11C7C}" type="pres">
      <dgm:prSet presAssocID="{1855AD93-DE96-419A-8A2B-037E81219C9B}" presName="parentText" presStyleLbl="node1" presStyleIdx="1" presStyleCnt="2" custScaleX="142857" custScaleY="622760" custLinFactNeighborX="-49742" custLinFactNeighborY="-12366">
        <dgm:presLayoutVars>
          <dgm:chMax val="0"/>
          <dgm:bulletEnabled val="1"/>
        </dgm:presLayoutVars>
      </dgm:prSet>
      <dgm:spPr/>
    </dgm:pt>
    <dgm:pt modelId="{D635743A-8F2B-4C31-9584-81A2261D1FE8}" type="pres">
      <dgm:prSet presAssocID="{1855AD93-DE96-419A-8A2B-037E81219C9B}" presName="negativeSpace" presStyleCnt="0"/>
      <dgm:spPr/>
    </dgm:pt>
    <dgm:pt modelId="{4FD7B4FD-46B3-44BC-84B1-D77019B2C197}" type="pres">
      <dgm:prSet presAssocID="{1855AD93-DE96-419A-8A2B-037E81219C9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9976D05-E893-4CC1-B2B5-088248766B45}" srcId="{FB49EC62-6AC7-4023-BCFF-AD328830706D}" destId="{1855AD93-DE96-419A-8A2B-037E81219C9B}" srcOrd="1" destOrd="0" parTransId="{BD47AD92-6416-40F9-82E1-53711B428752}" sibTransId="{A2D2F042-A764-4D7B-BECE-6134952C5DCA}"/>
    <dgm:cxn modelId="{343F0107-C034-B541-A6B3-C4F6E44D0C09}" type="presOf" srcId="{7341585D-FFB8-7E4B-9BF3-8A5032EDF496}" destId="{4FD7B4FD-46B3-44BC-84B1-D77019B2C197}" srcOrd="0" destOrd="1" presId="urn:microsoft.com/office/officeart/2005/8/layout/list1"/>
    <dgm:cxn modelId="{1182B51B-47BE-4F1C-B333-C4E43DD73004}" srcId="{FB49EC62-6AC7-4023-BCFF-AD328830706D}" destId="{52DBFDC8-20A4-43A5-92B3-F77C1AA1BD70}" srcOrd="0" destOrd="0" parTransId="{605D67E9-B84F-4D65-A09A-8ADE05CBB451}" sibTransId="{6536EBF0-3691-4C62-812F-85C750C7C4BB}"/>
    <dgm:cxn modelId="{856F8E2F-2A64-41AA-A89C-F1C984174B9E}" type="presOf" srcId="{52DBFDC8-20A4-43A5-92B3-F77C1AA1BD70}" destId="{F4ED227A-449B-435A-A5AC-66844266700E}" srcOrd="1" destOrd="0" presId="urn:microsoft.com/office/officeart/2005/8/layout/list1"/>
    <dgm:cxn modelId="{472AC835-A77E-E649-897E-72DD0B7ADEF6}" type="presOf" srcId="{1972FCED-DF51-D14E-B3A5-2858A6CD9F4A}" destId="{4FD7B4FD-46B3-44BC-84B1-D77019B2C197}" srcOrd="0" destOrd="2" presId="urn:microsoft.com/office/officeart/2005/8/layout/list1"/>
    <dgm:cxn modelId="{DF0C373B-5799-4941-B275-16D45A7CCD51}" type="presOf" srcId="{1855AD93-DE96-419A-8A2B-037E81219C9B}" destId="{F44882BC-DDCC-4899-B504-4039B2E11C7C}" srcOrd="1" destOrd="0" presId="urn:microsoft.com/office/officeart/2005/8/layout/list1"/>
    <dgm:cxn modelId="{B3B55F3E-9893-41CB-B1C6-8DB4EC931DD3}" srcId="{1855AD93-DE96-419A-8A2B-037E81219C9B}" destId="{6BD03FA2-DDCE-4879-B59F-EDF9531711D2}" srcOrd="0" destOrd="0" parTransId="{A45C5EAC-7960-422E-9FD4-00F3E2E15942}" sibTransId="{756E9C35-1CEC-49DE-BB35-7641527FDFCD}"/>
    <dgm:cxn modelId="{2920525E-5A9B-FE41-ACA2-57DCE98E22C8}" srcId="{1855AD93-DE96-419A-8A2B-037E81219C9B}" destId="{7341585D-FFB8-7E4B-9BF3-8A5032EDF496}" srcOrd="1" destOrd="0" parTransId="{D6156FBE-019A-B34D-8290-ECCD9D2F19F9}" sibTransId="{D967CECD-5210-9749-9B7C-34E00669DB0F}"/>
    <dgm:cxn modelId="{09A4CA84-354C-4414-B229-D9E5021CA119}" type="presOf" srcId="{52DBFDC8-20A4-43A5-92B3-F77C1AA1BD70}" destId="{81D4BA79-FE1B-46DB-BF3E-43407E236BC0}" srcOrd="0" destOrd="0" presId="urn:microsoft.com/office/officeart/2005/8/layout/list1"/>
    <dgm:cxn modelId="{908C268C-4DBE-8147-AD0C-86C5BEC0C6ED}" type="presOf" srcId="{316ED106-EE6F-E14C-A83B-6EDE944758B8}" destId="{4FD7B4FD-46B3-44BC-84B1-D77019B2C197}" srcOrd="0" destOrd="3" presId="urn:microsoft.com/office/officeart/2005/8/layout/list1"/>
    <dgm:cxn modelId="{62E96D9A-CBC9-BB4B-867E-2C0C074B1EC7}" srcId="{1855AD93-DE96-419A-8A2B-037E81219C9B}" destId="{316ED106-EE6F-E14C-A83B-6EDE944758B8}" srcOrd="3" destOrd="0" parTransId="{F39C11AF-B190-E04B-BF36-84C1D7DE380C}" sibTransId="{0AB824DA-2CAA-A647-9685-7EBFCF18B6E0}"/>
    <dgm:cxn modelId="{77B989AB-FBB8-154F-9BD1-DB316CFAE419}" srcId="{1855AD93-DE96-419A-8A2B-037E81219C9B}" destId="{1972FCED-DF51-D14E-B3A5-2858A6CD9F4A}" srcOrd="2" destOrd="0" parTransId="{47CBA7CF-1E28-9241-AD6F-DA15637ADC55}" sibTransId="{554FE807-E5F7-DB40-A241-AEA09449F817}"/>
    <dgm:cxn modelId="{224472AC-F8C5-BA4F-8335-6C54AC51D730}" type="presOf" srcId="{6D87481E-8568-5A49-9C52-BF58530FDAB8}" destId="{18D168C5-913C-4BEE-B419-5EE225608D6F}" srcOrd="0" destOrd="1" presId="urn:microsoft.com/office/officeart/2005/8/layout/list1"/>
    <dgm:cxn modelId="{15745FBC-7813-42E2-825B-B4D285555317}" type="presOf" srcId="{6BD03FA2-DDCE-4879-B59F-EDF9531711D2}" destId="{4FD7B4FD-46B3-44BC-84B1-D77019B2C197}" srcOrd="0" destOrd="0" presId="urn:microsoft.com/office/officeart/2005/8/layout/list1"/>
    <dgm:cxn modelId="{ADF8D9D5-DE9F-42B7-B2C6-EF9172D73D36}" type="presOf" srcId="{7C5B3482-A039-4657-944A-AD42DBCDF9B4}" destId="{18D168C5-913C-4BEE-B419-5EE225608D6F}" srcOrd="0" destOrd="0" presId="urn:microsoft.com/office/officeart/2005/8/layout/list1"/>
    <dgm:cxn modelId="{5CC3D7DF-A9E6-4EF6-AFA2-7F7FA75CEFA0}" type="presOf" srcId="{FB49EC62-6AC7-4023-BCFF-AD328830706D}" destId="{A65ADB42-8062-41A6-ACED-C72EC7ED090B}" srcOrd="0" destOrd="0" presId="urn:microsoft.com/office/officeart/2005/8/layout/list1"/>
    <dgm:cxn modelId="{2A73C7EC-998E-4FCA-83C3-81E761C73442}" type="presOf" srcId="{1855AD93-DE96-419A-8A2B-037E81219C9B}" destId="{186A5D6E-006D-4206-8A8A-BA15E108FE90}" srcOrd="0" destOrd="0" presId="urn:microsoft.com/office/officeart/2005/8/layout/list1"/>
    <dgm:cxn modelId="{B215CDF9-5991-4E39-8FA3-EAAB99C2A13A}" srcId="{52DBFDC8-20A4-43A5-92B3-F77C1AA1BD70}" destId="{7C5B3482-A039-4657-944A-AD42DBCDF9B4}" srcOrd="0" destOrd="0" parTransId="{11028731-0432-474E-9B0B-69E0A3875483}" sibTransId="{38C9F141-53DF-4494-8F0C-B5EB2294BE4F}"/>
    <dgm:cxn modelId="{732B51FE-A0A1-E24D-B5E3-C92D51D99AD1}" srcId="{52DBFDC8-20A4-43A5-92B3-F77C1AA1BD70}" destId="{6D87481E-8568-5A49-9C52-BF58530FDAB8}" srcOrd="1" destOrd="0" parTransId="{0A83F3CF-35FE-DE47-9A3D-331335151F9F}" sibTransId="{2FC27C7A-6483-D540-9055-6B09D09B5937}"/>
    <dgm:cxn modelId="{DB721C48-DDF7-43D1-A0E7-3D5174AFD17D}" type="presParOf" srcId="{A65ADB42-8062-41A6-ACED-C72EC7ED090B}" destId="{1F4585BF-A2E7-4C3B-92C6-885D29DB3125}" srcOrd="0" destOrd="0" presId="urn:microsoft.com/office/officeart/2005/8/layout/list1"/>
    <dgm:cxn modelId="{9740DFD4-F7A4-44F2-A211-4FCA7FD51E95}" type="presParOf" srcId="{1F4585BF-A2E7-4C3B-92C6-885D29DB3125}" destId="{81D4BA79-FE1B-46DB-BF3E-43407E236BC0}" srcOrd="0" destOrd="0" presId="urn:microsoft.com/office/officeart/2005/8/layout/list1"/>
    <dgm:cxn modelId="{75B9461E-B77F-41F2-AF52-4977B2D0B3E7}" type="presParOf" srcId="{1F4585BF-A2E7-4C3B-92C6-885D29DB3125}" destId="{F4ED227A-449B-435A-A5AC-66844266700E}" srcOrd="1" destOrd="0" presId="urn:microsoft.com/office/officeart/2005/8/layout/list1"/>
    <dgm:cxn modelId="{FD71BB41-1BD9-4490-A787-26D45309FD6C}" type="presParOf" srcId="{A65ADB42-8062-41A6-ACED-C72EC7ED090B}" destId="{159C5F00-4388-4E3C-97A8-8311C6C6AA94}" srcOrd="1" destOrd="0" presId="urn:microsoft.com/office/officeart/2005/8/layout/list1"/>
    <dgm:cxn modelId="{330D005D-40D1-41CE-934E-EB371C7470E3}" type="presParOf" srcId="{A65ADB42-8062-41A6-ACED-C72EC7ED090B}" destId="{18D168C5-913C-4BEE-B419-5EE225608D6F}" srcOrd="2" destOrd="0" presId="urn:microsoft.com/office/officeart/2005/8/layout/list1"/>
    <dgm:cxn modelId="{9EB2F2B8-E03A-4D8B-8333-EA37618EC4CF}" type="presParOf" srcId="{A65ADB42-8062-41A6-ACED-C72EC7ED090B}" destId="{7393BDB6-C356-46F6-BB0A-2D34040F731D}" srcOrd="3" destOrd="0" presId="urn:microsoft.com/office/officeart/2005/8/layout/list1"/>
    <dgm:cxn modelId="{E70B2863-1C38-4879-BB49-3DD6DDF8715A}" type="presParOf" srcId="{A65ADB42-8062-41A6-ACED-C72EC7ED090B}" destId="{1566E382-4F09-488D-9981-112F3B04C500}" srcOrd="4" destOrd="0" presId="urn:microsoft.com/office/officeart/2005/8/layout/list1"/>
    <dgm:cxn modelId="{DADD5DCC-1C18-49D8-B1E7-F78107979E3E}" type="presParOf" srcId="{1566E382-4F09-488D-9981-112F3B04C500}" destId="{186A5D6E-006D-4206-8A8A-BA15E108FE90}" srcOrd="0" destOrd="0" presId="urn:microsoft.com/office/officeart/2005/8/layout/list1"/>
    <dgm:cxn modelId="{BE2FF093-BFED-4CA5-92BE-AF66C332D42A}" type="presParOf" srcId="{1566E382-4F09-488D-9981-112F3B04C500}" destId="{F44882BC-DDCC-4899-B504-4039B2E11C7C}" srcOrd="1" destOrd="0" presId="urn:microsoft.com/office/officeart/2005/8/layout/list1"/>
    <dgm:cxn modelId="{E15C5E8C-8497-4B6F-8C9F-633CE91CABE6}" type="presParOf" srcId="{A65ADB42-8062-41A6-ACED-C72EC7ED090B}" destId="{D635743A-8F2B-4C31-9584-81A2261D1FE8}" srcOrd="5" destOrd="0" presId="urn:microsoft.com/office/officeart/2005/8/layout/list1"/>
    <dgm:cxn modelId="{2F15AC9E-7FAA-4AA8-95FC-DAE642491ECA}" type="presParOf" srcId="{A65ADB42-8062-41A6-ACED-C72EC7ED090B}" destId="{4FD7B4FD-46B3-44BC-84B1-D77019B2C1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49EC62-6AC7-4023-BCFF-AD328830706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E9C81-F08A-4C8B-81F1-FF2E6C81EDA0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algn="l" rtl="0"/>
          <a:r>
            <a:rPr lang="es-MX" noProof="0" dirty="0"/>
            <a:t>Boleta de calificaciones del distrito</a:t>
          </a:r>
        </a:p>
        <a:p>
          <a:pPr algn="l"/>
          <a:r>
            <a:rPr lang="es-MX" noProof="0" dirty="0"/>
            <a:t>- Logros generales de estudiante</a:t>
          </a:r>
        </a:p>
        <a:p>
          <a:pPr algn="l"/>
          <a:r>
            <a:rPr lang="es-MX" noProof="0" dirty="0"/>
            <a:t>- Logros por categoría</a:t>
          </a:r>
        </a:p>
        <a:p>
          <a:pPr algn="l"/>
          <a:r>
            <a:rPr lang="es-MX" noProof="0" dirty="0"/>
            <a:t>     - Índices de graduación</a:t>
          </a:r>
        </a:p>
        <a:p>
          <a:pPr algn="l"/>
          <a:r>
            <a:rPr lang="es-MX" noProof="0" dirty="0"/>
            <a:t>     - Rendimiento del Distrito</a:t>
          </a:r>
        </a:p>
        <a:p>
          <a:pPr algn="l"/>
          <a:r>
            <a:rPr lang="es-MX" noProof="0" dirty="0"/>
            <a:t>     - Genero</a:t>
          </a:r>
        </a:p>
        <a:p>
          <a:pPr algn="l"/>
          <a:r>
            <a:rPr lang="es-MX" noProof="0" dirty="0"/>
            <a:t>- Logros por escuelas</a:t>
          </a:r>
          <a:endParaRPr lang="en-US" dirty="0"/>
        </a:p>
      </dgm:t>
    </dgm:pt>
    <dgm:pt modelId="{64DBB662-6DA5-4B46-8F92-CEFEFABAC61A}" type="parTrans" cxnId="{D4F2A994-CDC5-4B95-9F25-6F96E4CFF90C}">
      <dgm:prSet/>
      <dgm:spPr/>
      <dgm:t>
        <a:bodyPr/>
        <a:lstStyle/>
        <a:p>
          <a:endParaRPr lang="en-US"/>
        </a:p>
      </dgm:t>
    </dgm:pt>
    <dgm:pt modelId="{544E3BF0-664B-4489-AF79-ACFFD952D79F}" type="sibTrans" cxnId="{D4F2A994-CDC5-4B95-9F25-6F96E4CFF90C}">
      <dgm:prSet/>
      <dgm:spPr/>
      <dgm:t>
        <a:bodyPr/>
        <a:lstStyle/>
        <a:p>
          <a:endParaRPr lang="en-US"/>
        </a:p>
      </dgm:t>
    </dgm:pt>
    <dgm:pt modelId="{52DBFDC8-20A4-43A5-92B3-F77C1AA1BD70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noProof="0" dirty="0"/>
            <a:t>Colocación de aprendices de Ingles (EL)</a:t>
          </a:r>
          <a:endParaRPr lang="en-US" dirty="0"/>
        </a:p>
      </dgm:t>
    </dgm:pt>
    <dgm:pt modelId="{605D67E9-B84F-4D65-A09A-8ADE05CBB451}" type="parTrans" cxnId="{1182B51B-47BE-4F1C-B333-C4E43DD73004}">
      <dgm:prSet/>
      <dgm:spPr/>
      <dgm:t>
        <a:bodyPr/>
        <a:lstStyle/>
        <a:p>
          <a:endParaRPr lang="en-US"/>
        </a:p>
      </dgm:t>
    </dgm:pt>
    <dgm:pt modelId="{6536EBF0-3691-4C62-812F-85C750C7C4BB}" type="sibTrans" cxnId="{1182B51B-47BE-4F1C-B333-C4E43DD73004}">
      <dgm:prSet/>
      <dgm:spPr/>
      <dgm:t>
        <a:bodyPr/>
        <a:lstStyle/>
        <a:p>
          <a:endParaRPr lang="en-US"/>
        </a:p>
      </dgm:t>
    </dgm:pt>
    <dgm:pt modelId="{914A0773-9D83-4E3D-8ADF-89B36723A988}">
      <dgm:prSet/>
      <dgm:spPr/>
      <dgm:t>
        <a:bodyPr>
          <a:scene3d>
            <a:camera prst="orthographicFront"/>
            <a:lightRig rig="threePt" dir="t"/>
          </a:scene3d>
          <a:sp3d prstMaterial="dkEdge"/>
        </a:bodyPr>
        <a:lstStyle/>
        <a:p>
          <a:pPr rtl="0"/>
          <a:r>
            <a:rPr lang="es-MX" noProof="0" dirty="0"/>
            <a:t>Normas estatales o del distrito sobre la participación de los estudiantes en las evaluaciones obligatorias</a:t>
          </a:r>
          <a:endParaRPr lang="en-US" dirty="0"/>
        </a:p>
      </dgm:t>
    </dgm:pt>
    <dgm:pt modelId="{2540228F-1EBB-42B8-B001-ED1B7A5F5D6B}" type="parTrans" cxnId="{142AB8F2-446B-4585-A85E-33B2D46B7133}">
      <dgm:prSet/>
      <dgm:spPr/>
      <dgm:t>
        <a:bodyPr/>
        <a:lstStyle/>
        <a:p>
          <a:endParaRPr lang="en-US"/>
        </a:p>
      </dgm:t>
    </dgm:pt>
    <dgm:pt modelId="{CFFAB7FC-6B2C-4F73-AB33-A2304E3868EF}" type="sibTrans" cxnId="{142AB8F2-446B-4585-A85E-33B2D46B7133}">
      <dgm:prSet/>
      <dgm:spPr/>
      <dgm:t>
        <a:bodyPr/>
        <a:lstStyle/>
        <a:p>
          <a:endParaRPr lang="en-US"/>
        </a:p>
      </dgm:t>
    </dgm:pt>
    <dgm:pt modelId="{7AB64BF6-6E3A-4A15-8920-48C49C5B80BA}" type="pres">
      <dgm:prSet presAssocID="{FB49EC62-6AC7-4023-BCFF-AD328830706D}" presName="Name0" presStyleCnt="0">
        <dgm:presLayoutVars>
          <dgm:dir/>
          <dgm:resizeHandles val="exact"/>
        </dgm:presLayoutVars>
      </dgm:prSet>
      <dgm:spPr/>
    </dgm:pt>
    <dgm:pt modelId="{7CB17AB4-05FE-4C66-8C79-141807996E34}" type="pres">
      <dgm:prSet presAssocID="{BB7E9C81-F08A-4C8B-81F1-FF2E6C81EDA0}" presName="node" presStyleLbl="node1" presStyleIdx="0" presStyleCnt="3">
        <dgm:presLayoutVars>
          <dgm:bulletEnabled val="1"/>
        </dgm:presLayoutVars>
      </dgm:prSet>
      <dgm:spPr/>
    </dgm:pt>
    <dgm:pt modelId="{DAC9EFBA-33CD-4410-955D-8BBA9623E88B}" type="pres">
      <dgm:prSet presAssocID="{544E3BF0-664B-4489-AF79-ACFFD952D79F}" presName="sibTrans" presStyleCnt="0"/>
      <dgm:spPr/>
    </dgm:pt>
    <dgm:pt modelId="{3A99D223-0132-41B9-8C45-6FAC4780E03E}" type="pres">
      <dgm:prSet presAssocID="{52DBFDC8-20A4-43A5-92B3-F77C1AA1BD70}" presName="node" presStyleLbl="node1" presStyleIdx="1" presStyleCnt="3">
        <dgm:presLayoutVars>
          <dgm:bulletEnabled val="1"/>
        </dgm:presLayoutVars>
      </dgm:prSet>
      <dgm:spPr/>
    </dgm:pt>
    <dgm:pt modelId="{BCA9D2C2-F731-4EE2-94B4-E5932FFEFBF6}" type="pres">
      <dgm:prSet presAssocID="{6536EBF0-3691-4C62-812F-85C750C7C4BB}" presName="sibTrans" presStyleCnt="0"/>
      <dgm:spPr/>
    </dgm:pt>
    <dgm:pt modelId="{12863157-58D8-468D-8F70-67A7EE54F91C}" type="pres">
      <dgm:prSet presAssocID="{914A0773-9D83-4E3D-8ADF-89B36723A988}" presName="node" presStyleLbl="node1" presStyleIdx="2" presStyleCnt="3">
        <dgm:presLayoutVars>
          <dgm:bulletEnabled val="1"/>
        </dgm:presLayoutVars>
      </dgm:prSet>
      <dgm:spPr/>
    </dgm:pt>
  </dgm:ptLst>
  <dgm:cxnLst>
    <dgm:cxn modelId="{1182B51B-47BE-4F1C-B333-C4E43DD73004}" srcId="{FB49EC62-6AC7-4023-BCFF-AD328830706D}" destId="{52DBFDC8-20A4-43A5-92B3-F77C1AA1BD70}" srcOrd="1" destOrd="0" parTransId="{605D67E9-B84F-4D65-A09A-8ADE05CBB451}" sibTransId="{6536EBF0-3691-4C62-812F-85C750C7C4BB}"/>
    <dgm:cxn modelId="{21EC983D-EB7F-408B-9D41-7B6D8A80066D}" type="presOf" srcId="{FB49EC62-6AC7-4023-BCFF-AD328830706D}" destId="{7AB64BF6-6E3A-4A15-8920-48C49C5B80BA}" srcOrd="0" destOrd="0" presId="urn:microsoft.com/office/officeart/2005/8/layout/hList6"/>
    <dgm:cxn modelId="{A386B691-141C-486F-AD98-F12B3F27C794}" type="presOf" srcId="{BB7E9C81-F08A-4C8B-81F1-FF2E6C81EDA0}" destId="{7CB17AB4-05FE-4C66-8C79-141807996E34}" srcOrd="0" destOrd="0" presId="urn:microsoft.com/office/officeart/2005/8/layout/hList6"/>
    <dgm:cxn modelId="{D4F2A994-CDC5-4B95-9F25-6F96E4CFF90C}" srcId="{FB49EC62-6AC7-4023-BCFF-AD328830706D}" destId="{BB7E9C81-F08A-4C8B-81F1-FF2E6C81EDA0}" srcOrd="0" destOrd="0" parTransId="{64DBB662-6DA5-4B46-8F92-CEFEFABAC61A}" sibTransId="{544E3BF0-664B-4489-AF79-ACFFD952D79F}"/>
    <dgm:cxn modelId="{7A15C6B7-050B-431B-833B-5CC0335614E8}" type="presOf" srcId="{52DBFDC8-20A4-43A5-92B3-F77C1AA1BD70}" destId="{3A99D223-0132-41B9-8C45-6FAC4780E03E}" srcOrd="0" destOrd="0" presId="urn:microsoft.com/office/officeart/2005/8/layout/hList6"/>
    <dgm:cxn modelId="{77B0ABC9-FBCA-4F76-81CC-9D6B0677F005}" type="presOf" srcId="{914A0773-9D83-4E3D-8ADF-89B36723A988}" destId="{12863157-58D8-468D-8F70-67A7EE54F91C}" srcOrd="0" destOrd="0" presId="urn:microsoft.com/office/officeart/2005/8/layout/hList6"/>
    <dgm:cxn modelId="{142AB8F2-446B-4585-A85E-33B2D46B7133}" srcId="{FB49EC62-6AC7-4023-BCFF-AD328830706D}" destId="{914A0773-9D83-4E3D-8ADF-89B36723A988}" srcOrd="2" destOrd="0" parTransId="{2540228F-1EBB-42B8-B001-ED1B7A5F5D6B}" sibTransId="{CFFAB7FC-6B2C-4F73-AB33-A2304E3868EF}"/>
    <dgm:cxn modelId="{0AD05712-6852-4A84-8AD6-FDCEFFBC08A6}" type="presParOf" srcId="{7AB64BF6-6E3A-4A15-8920-48C49C5B80BA}" destId="{7CB17AB4-05FE-4C66-8C79-141807996E34}" srcOrd="0" destOrd="0" presId="urn:microsoft.com/office/officeart/2005/8/layout/hList6"/>
    <dgm:cxn modelId="{E481BAA3-7829-4D23-8303-187FD5AB6869}" type="presParOf" srcId="{7AB64BF6-6E3A-4A15-8920-48C49C5B80BA}" destId="{DAC9EFBA-33CD-4410-955D-8BBA9623E88B}" srcOrd="1" destOrd="0" presId="urn:microsoft.com/office/officeart/2005/8/layout/hList6"/>
    <dgm:cxn modelId="{884D3614-3C1B-4FE5-9738-035C3E1FD8F0}" type="presParOf" srcId="{7AB64BF6-6E3A-4A15-8920-48C49C5B80BA}" destId="{3A99D223-0132-41B9-8C45-6FAC4780E03E}" srcOrd="2" destOrd="0" presId="urn:microsoft.com/office/officeart/2005/8/layout/hList6"/>
    <dgm:cxn modelId="{5BE60EBF-D7C4-434A-B4D2-2871A18D5928}" type="presParOf" srcId="{7AB64BF6-6E3A-4A15-8920-48C49C5B80BA}" destId="{BCA9D2C2-F731-4EE2-94B4-E5932FFEFBF6}" srcOrd="3" destOrd="0" presId="urn:microsoft.com/office/officeart/2005/8/layout/hList6"/>
    <dgm:cxn modelId="{6F8C92DC-360B-4110-B711-F2A86A8EC27E}" type="presParOf" srcId="{7AB64BF6-6E3A-4A15-8920-48C49C5B80BA}" destId="{12863157-58D8-468D-8F70-67A7EE54F91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E8805-6BFB-4B1E-B3E9-60D77E336BF0}">
      <dsp:nvSpPr>
        <dsp:cNvPr id="0" name=""/>
        <dsp:cNvSpPr/>
      </dsp:nvSpPr>
      <dsp:spPr>
        <a:xfrm>
          <a:off x="8481" y="0"/>
          <a:ext cx="6022173" cy="3833163"/>
        </a:xfrm>
        <a:prstGeom prst="homePlate">
          <a:avLst>
            <a:gd name="adj" fmla="val 2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9" tIns="78740" rIns="849796" bIns="7874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1" kern="1200" noProof="0" dirty="0"/>
            <a:t>Base de toda la escuela – </a:t>
          </a:r>
          <a:r>
            <a:rPr lang="es-MX" sz="3100" b="0" kern="1200" noProof="0" dirty="0"/>
            <a:t>Los fondos solían servir a todos los estudiantes para poder incrementar los logros</a:t>
          </a:r>
          <a:endParaRPr lang="en-US" sz="3100" kern="1200" dirty="0"/>
        </a:p>
      </dsp:txBody>
      <dsp:txXfrm>
        <a:off x="8481" y="0"/>
        <a:ext cx="5543028" cy="3833163"/>
      </dsp:txXfrm>
    </dsp:sp>
    <dsp:sp modelId="{2EE72D12-7C05-4793-A28F-21ABA729FE15}">
      <dsp:nvSpPr>
        <dsp:cNvPr id="0" name=""/>
        <dsp:cNvSpPr/>
      </dsp:nvSpPr>
      <dsp:spPr>
        <a:xfrm>
          <a:off x="4826221" y="0"/>
          <a:ext cx="6022173" cy="3833163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9" tIns="78740" rIns="212449" bIns="7874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1" kern="1200" noProof="0" dirty="0"/>
            <a:t>Uso de fondos de Titulo I</a:t>
          </a:r>
          <a:endParaRPr lang="en-US" sz="31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noProof="0" dirty="0"/>
            <a:t>Mejorar todo el programa educativo de la escuela.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noProof="0" dirty="0"/>
            <a:t>Brindar asistencia adicional a todos los estudiantes que tengan dificultades para cumplir con los objetivos de rendimiento del Estado.</a:t>
          </a:r>
        </a:p>
      </dsp:txBody>
      <dsp:txXfrm>
        <a:off x="5784512" y="0"/>
        <a:ext cx="4105591" cy="3833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F095D-FBD3-4731-B661-422253F474B3}">
      <dsp:nvSpPr>
        <dsp:cNvPr id="0" name=""/>
        <dsp:cNvSpPr/>
      </dsp:nvSpPr>
      <dsp:spPr>
        <a:xfrm>
          <a:off x="0" y="0"/>
          <a:ext cx="10856878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/>
            <a:t>Evaluaciones</a:t>
          </a:r>
          <a:r>
            <a:rPr lang="en-US" sz="2900" b="1" kern="1200" dirty="0"/>
            <a:t> </a:t>
          </a:r>
          <a:r>
            <a:rPr lang="en-US" sz="2900" b="1" kern="1200" dirty="0" err="1"/>
            <a:t>Requeridas</a:t>
          </a:r>
          <a:r>
            <a:rPr lang="en-US" sz="2900" b="1" kern="1200" dirty="0"/>
            <a:t> para el </a:t>
          </a:r>
          <a:r>
            <a:rPr lang="en-US" sz="2900" b="1" kern="1200" dirty="0" err="1"/>
            <a:t>Título</a:t>
          </a:r>
          <a:r>
            <a:rPr lang="en-US" sz="2900" b="1" kern="1200" dirty="0"/>
            <a:t> I</a:t>
          </a:r>
          <a:endParaRPr lang="en-US" sz="2900" kern="1200" dirty="0"/>
        </a:p>
      </dsp:txBody>
      <dsp:txXfrm>
        <a:off x="0" y="0"/>
        <a:ext cx="10856878" cy="835200"/>
      </dsp:txXfrm>
    </dsp:sp>
    <dsp:sp modelId="{36558B8E-07D5-4F13-B578-876F866B25DD}">
      <dsp:nvSpPr>
        <dsp:cNvPr id="0" name=""/>
        <dsp:cNvSpPr/>
      </dsp:nvSpPr>
      <dsp:spPr>
        <a:xfrm>
          <a:off x="0" y="625196"/>
          <a:ext cx="10856878" cy="41394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900" b="1" kern="1200" noProof="0" dirty="0"/>
            <a:t>Evaluaciones estatales</a:t>
          </a:r>
          <a:endParaRPr lang="en-US" sz="2900" kern="1200" dirty="0"/>
        </a:p>
        <a:p>
          <a:pPr marL="571500" lvl="2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900" kern="1200" noProof="0" dirty="0"/>
            <a:t>Lectura (ELA) y matemáticas anualmente para los grados 3-8 (Consorcio de evaluación equilibrada mas inteligente con siglas en ingles – SBAC); Ciencias en grado 5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 err="1"/>
            <a:t>Otros</a:t>
          </a:r>
          <a:r>
            <a:rPr lang="en-US" sz="2900" b="1" kern="1200" dirty="0"/>
            <a:t>: </a:t>
          </a:r>
          <a:endParaRPr lang="en-US" sz="2900" kern="1200" dirty="0"/>
        </a:p>
        <a:p>
          <a:pPr marL="571500" lvl="2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900" kern="1200" noProof="0" dirty="0"/>
            <a:t>Los estudiantes que están aprendiedo inlges (EL) tienen pruebas de dominio académico de ingles.</a:t>
          </a:r>
        </a:p>
        <a:p>
          <a:pPr marL="857250" lvl="3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900" kern="1200" noProof="0" dirty="0"/>
            <a:t>Toman medidas de habilidades de escuchar, hablar, leer y escribir en ingles (ACCESS para ELLs)</a:t>
          </a:r>
        </a:p>
      </dsp:txBody>
      <dsp:txXfrm>
        <a:off x="0" y="625196"/>
        <a:ext cx="10856878" cy="4139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96AEF-7538-469B-B8C3-9EA2529A3807}">
      <dsp:nvSpPr>
        <dsp:cNvPr id="0" name=""/>
        <dsp:cNvSpPr/>
      </dsp:nvSpPr>
      <dsp:spPr>
        <a:xfrm>
          <a:off x="5477" y="0"/>
          <a:ext cx="11206320" cy="61880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 err="1"/>
            <a:t>Cantidad</a:t>
          </a:r>
          <a:r>
            <a:rPr lang="en-US" sz="5000" kern="1200" dirty="0"/>
            <a:t> de </a:t>
          </a:r>
          <a:r>
            <a:rPr lang="en-US" sz="5000" kern="1200" dirty="0" err="1"/>
            <a:t>fondos</a:t>
          </a:r>
          <a:r>
            <a:rPr lang="en-US" sz="5000" kern="1200" dirty="0"/>
            <a:t> </a:t>
          </a:r>
          <a:r>
            <a:rPr lang="en-US" sz="5000" kern="1200" dirty="0" err="1"/>
            <a:t>disponibles</a:t>
          </a:r>
          <a:r>
            <a:rPr lang="en-US" sz="5000" kern="1200" dirty="0"/>
            <a:t> para </a:t>
          </a:r>
          <a:r>
            <a:rPr lang="en-US" sz="5000" kern="1200" dirty="0" err="1"/>
            <a:t>este</a:t>
          </a:r>
          <a:r>
            <a:rPr lang="en-US" sz="5000" kern="1200" dirty="0"/>
            <a:t> </a:t>
          </a:r>
          <a:r>
            <a:rPr lang="en-US" sz="5000" kern="1200" dirty="0" err="1"/>
            <a:t>año</a:t>
          </a:r>
          <a:endParaRPr lang="en-US" sz="5000" kern="1200" dirty="0"/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$177,560</a:t>
          </a:r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El </a:t>
          </a:r>
          <a:r>
            <a:rPr lang="en-US" sz="3900" kern="1200" dirty="0" err="1"/>
            <a:t>presupuesto</a:t>
          </a:r>
          <a:r>
            <a:rPr lang="en-US" sz="3900" kern="1200" dirty="0"/>
            <a:t> del </a:t>
          </a:r>
          <a:r>
            <a:rPr lang="en-US" sz="3900" kern="1200" dirty="0" err="1"/>
            <a:t>Título</a:t>
          </a:r>
          <a:r>
            <a:rPr lang="en-US" sz="3900" kern="1200" dirty="0"/>
            <a:t> I </a:t>
          </a:r>
          <a:r>
            <a:rPr lang="en-US" sz="3900" kern="1200" dirty="0" err="1"/>
            <a:t>consta</a:t>
          </a:r>
          <a:r>
            <a:rPr lang="en-US" sz="3900" kern="1200" dirty="0"/>
            <a:t> de:</a:t>
          </a:r>
        </a:p>
        <a:p>
          <a:pPr marL="571500" lvl="2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 err="1"/>
            <a:t>Subdirectora</a:t>
          </a:r>
          <a:endParaRPr lang="en-US" sz="3900" kern="1200" dirty="0"/>
        </a:p>
        <a:p>
          <a:pPr marL="571500" lvl="2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i="1" kern="1200" dirty="0"/>
            <a:t>Communities in Schools </a:t>
          </a:r>
          <a:r>
            <a:rPr lang="en-US" sz="3900" kern="1200" dirty="0" err="1"/>
            <a:t>Profesional</a:t>
          </a:r>
          <a:r>
            <a:rPr lang="en-US" sz="3900" kern="1200" dirty="0"/>
            <a:t> (Ms. J)</a:t>
          </a:r>
        </a:p>
        <a:p>
          <a:pPr marL="571500" lvl="2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 err="1"/>
            <a:t>Suministros</a:t>
          </a:r>
          <a:r>
            <a:rPr lang="en-US" sz="3900" kern="1200" dirty="0"/>
            <a:t> </a:t>
          </a:r>
          <a:r>
            <a:rPr lang="en-US" sz="3900" kern="1200" dirty="0" err="1"/>
            <a:t>generales</a:t>
          </a:r>
          <a:endParaRPr lang="en-US" sz="3900" kern="1200" dirty="0"/>
        </a:p>
        <a:p>
          <a:pPr marL="571500" lvl="2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FACE (Mrs. Celia) </a:t>
          </a:r>
        </a:p>
      </dsp:txBody>
      <dsp:txXfrm>
        <a:off x="186720" y="181243"/>
        <a:ext cx="10843834" cy="58255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28C6A-90AE-45F5-8271-30095B48CD0C}">
      <dsp:nvSpPr>
        <dsp:cNvPr id="0" name=""/>
        <dsp:cNvSpPr/>
      </dsp:nvSpPr>
      <dsp:spPr>
        <a:xfrm>
          <a:off x="0" y="0"/>
          <a:ext cx="10464800" cy="497840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9169" rIns="271145" bIns="0" numCol="1" spcCol="1270" anchor="t" anchorCtr="0">
          <a:noAutofit/>
        </a:bodyPr>
        <a:lstStyle/>
        <a:p>
          <a:pPr marL="0" lvl="0" indent="0" algn="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0" i="0" u="none" kern="1200" dirty="0" err="1"/>
            <a:t>Prácticas</a:t>
          </a:r>
          <a:r>
            <a:rPr lang="en-US" sz="6100" b="0" i="0" u="none" kern="1200" dirty="0"/>
            <a:t> de </a:t>
          </a:r>
          <a:r>
            <a:rPr lang="en-US" sz="6100" b="0" i="0" u="none" kern="1200" dirty="0" err="1"/>
            <a:t>gobierno</a:t>
          </a:r>
          <a:endParaRPr lang="en-US" sz="6100" kern="1200" dirty="0"/>
        </a:p>
      </dsp:txBody>
      <dsp:txXfrm rot="16200000">
        <a:off x="-994664" y="994664"/>
        <a:ext cx="4082288" cy="2092960"/>
      </dsp:txXfrm>
    </dsp:sp>
    <dsp:sp modelId="{A5F6C3DB-38B8-40A4-841E-A89704F7FE44}">
      <dsp:nvSpPr>
        <dsp:cNvPr id="0" name=""/>
        <dsp:cNvSpPr/>
      </dsp:nvSpPr>
      <dsp:spPr>
        <a:xfrm>
          <a:off x="2092960" y="0"/>
          <a:ext cx="7796276" cy="49784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/>
            <a:t>Dando la </a:t>
          </a:r>
          <a:r>
            <a:rPr lang="en-US" sz="3200" b="0" i="0" u="none" kern="1200" dirty="0" err="1"/>
            <a:t>bienvenida</a:t>
          </a:r>
          <a:r>
            <a:rPr lang="en-US" sz="3200" b="0" i="0" u="none" kern="1200" dirty="0"/>
            <a:t> a </a:t>
          </a:r>
          <a:r>
            <a:rPr lang="en-US" sz="3200" b="0" i="0" u="none" kern="1200" dirty="0" err="1"/>
            <a:t>todas</a:t>
          </a:r>
          <a:r>
            <a:rPr lang="en-US" sz="3200" b="0" i="0" u="none" kern="1200" dirty="0"/>
            <a:t> las </a:t>
          </a:r>
          <a:r>
            <a:rPr lang="en-US" sz="3200" b="0" i="0" u="none" kern="1200" dirty="0" err="1"/>
            <a:t>familias</a:t>
          </a:r>
          <a:r>
            <a:rPr lang="en-US" sz="3200" b="0" i="0" u="none" kern="1200" dirty="0"/>
            <a:t>.</a:t>
          </a:r>
          <a:endParaRPr lang="en-US" sz="3200" kern="1200" dirty="0"/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Comunicando efectivamente.</a:t>
          </a:r>
          <a:endParaRPr lang="en-US" sz="3200" kern="1200" dirty="0"/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 err="1"/>
            <a:t>Apoyar</a:t>
          </a:r>
          <a:r>
            <a:rPr lang="en-US" sz="3200" b="0" i="0" u="none" kern="1200" dirty="0"/>
            <a:t> el </a:t>
          </a:r>
          <a:r>
            <a:rPr lang="en-US" sz="3200" b="0" i="0" u="none" kern="1200" dirty="0" err="1"/>
            <a:t>bienestar</a:t>
          </a:r>
          <a:r>
            <a:rPr lang="en-US" sz="3200" b="0" i="0" u="none" kern="1200" dirty="0"/>
            <a:t> y el </a:t>
          </a:r>
          <a:r>
            <a:rPr lang="en-US" sz="3200" b="0" i="0" u="none" kern="1200" dirty="0" err="1"/>
            <a:t>éxito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académico</a:t>
          </a:r>
          <a:r>
            <a:rPr lang="en-US" sz="3200" b="0" i="0" u="none" kern="1200" dirty="0"/>
            <a:t> de los </a:t>
          </a:r>
          <a:r>
            <a:rPr lang="en-US" sz="3200" b="0" i="0" u="none" kern="1200" dirty="0" err="1"/>
            <a:t>estudiantes</a:t>
          </a:r>
          <a:r>
            <a:rPr lang="en-US" sz="3200" b="0" i="0" u="none" kern="1200" dirty="0"/>
            <a:t>.</a:t>
          </a:r>
          <a:endParaRPr lang="en-US" sz="3200" kern="1200" dirty="0"/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Abogando</a:t>
          </a:r>
          <a:r>
            <a:rPr lang="en-US" sz="3200" kern="1200" dirty="0"/>
            <a:t> por </a:t>
          </a:r>
          <a:r>
            <a:rPr lang="en-US" sz="3200" kern="1200" dirty="0" err="1"/>
            <a:t>cada</a:t>
          </a:r>
          <a:r>
            <a:rPr lang="en-US" sz="3200" kern="1200" dirty="0"/>
            <a:t> </a:t>
          </a:r>
          <a:r>
            <a:rPr lang="en-US" sz="3200" kern="1200" dirty="0" err="1"/>
            <a:t>estudiante</a:t>
          </a:r>
          <a:r>
            <a:rPr lang="en-US" sz="3200" kern="1200" dirty="0"/>
            <a:t>.</a:t>
          </a: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 err="1"/>
            <a:t>Compartiendo</a:t>
          </a:r>
          <a:r>
            <a:rPr lang="en-US" sz="3200" b="0" i="0" u="none" kern="1200" dirty="0"/>
            <a:t> el </a:t>
          </a:r>
          <a:r>
            <a:rPr lang="en-US" sz="3200" b="0" i="0" u="none" kern="1200" dirty="0" err="1"/>
            <a:t>poder</a:t>
          </a:r>
          <a:r>
            <a:rPr lang="en-US" sz="3200" b="0" i="0" u="none" kern="1200" dirty="0"/>
            <a:t>.</a:t>
          </a:r>
          <a:endParaRPr lang="en-US" sz="3200" kern="1200" dirty="0"/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 err="1"/>
            <a:t>Colaborando</a:t>
          </a:r>
          <a:r>
            <a:rPr lang="en-US" sz="3200" b="0" i="0" u="none" kern="1200" dirty="0"/>
            <a:t> con la </a:t>
          </a:r>
          <a:r>
            <a:rPr lang="en-US" sz="3200" b="0" i="0" u="none" kern="1200" dirty="0" err="1"/>
            <a:t>comunidad</a:t>
          </a:r>
          <a:r>
            <a:rPr lang="en-US" sz="3200" b="0" i="0" u="none" kern="1200" dirty="0"/>
            <a:t>.</a:t>
          </a:r>
          <a:endParaRPr lang="en-US" sz="3200" kern="1200" dirty="0"/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 dirty="0" err="1"/>
            <a:t>Crear</a:t>
          </a:r>
          <a:r>
            <a:rPr lang="en-US" sz="3200" b="0" i="0" u="none" kern="1200" dirty="0"/>
            <a:t> la </a:t>
          </a:r>
          <a:r>
            <a:rPr lang="en-US" sz="3200" b="0" i="0" u="none" kern="1200" dirty="0" err="1"/>
            <a:t>capacidad</a:t>
          </a:r>
          <a:r>
            <a:rPr lang="en-US" sz="3200" b="0" i="0" u="none" kern="1200" dirty="0"/>
            <a:t> del personal para </a:t>
          </a:r>
          <a:r>
            <a:rPr lang="en-US" sz="3200" b="0" i="0" u="none" kern="1200" dirty="0" err="1"/>
            <a:t>involucrar</a:t>
          </a:r>
          <a:r>
            <a:rPr lang="en-US" sz="3200" b="0" i="0" u="none" kern="1200" dirty="0"/>
            <a:t> a las </a:t>
          </a:r>
          <a:r>
            <a:rPr lang="en-US" sz="3200" b="0" i="0" u="none" kern="1200" dirty="0" err="1"/>
            <a:t>familias</a:t>
          </a:r>
          <a:r>
            <a:rPr lang="en-US" sz="3200" b="0" i="0" u="none" kern="1200" dirty="0"/>
            <a:t>.</a:t>
          </a:r>
          <a:endParaRPr lang="en-US" sz="3200" kern="1200" dirty="0"/>
        </a:p>
      </dsp:txBody>
      <dsp:txXfrm>
        <a:off x="2092960" y="0"/>
        <a:ext cx="7796276" cy="497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092DB-968D-4F2E-AEE6-18E73EDDB000}">
      <dsp:nvSpPr>
        <dsp:cNvPr id="0" name=""/>
        <dsp:cNvSpPr/>
      </dsp:nvSpPr>
      <dsp:spPr>
        <a:xfrm>
          <a:off x="0" y="180095"/>
          <a:ext cx="11219639" cy="1769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Cada escuela de Título I debe tener un Pacto entre la escuela y los padres, desarrollado y aprobado por los padres.</a:t>
          </a:r>
          <a:endParaRPr lang="en-US" sz="3200" kern="1200" dirty="0"/>
        </a:p>
      </dsp:txBody>
      <dsp:txXfrm>
        <a:off x="0" y="180095"/>
        <a:ext cx="11219639" cy="1769218"/>
      </dsp:txXfrm>
    </dsp:sp>
    <dsp:sp modelId="{F894832C-9F20-405E-8901-E1E79E864317}">
      <dsp:nvSpPr>
        <dsp:cNvPr id="0" name=""/>
        <dsp:cNvSpPr/>
      </dsp:nvSpPr>
      <dsp:spPr>
        <a:xfrm>
          <a:off x="0" y="2367849"/>
          <a:ext cx="11219639" cy="54441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u="none" kern="1200" dirty="0"/>
            <a:t>Los </a:t>
          </a:r>
          <a:r>
            <a:rPr lang="en-US" sz="3200" b="0" i="0" u="none" kern="1200" dirty="0" err="1"/>
            <a:t>pactos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describen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cómo</a:t>
          </a:r>
          <a:r>
            <a:rPr lang="en-US" sz="3200" b="0" i="0" u="none" kern="1200" dirty="0"/>
            <a:t> la </a:t>
          </a:r>
          <a:r>
            <a:rPr lang="en-US" sz="3200" b="0" i="0" u="none" kern="1200" dirty="0" err="1"/>
            <a:t>escuela</a:t>
          </a:r>
          <a:r>
            <a:rPr lang="en-US" sz="3200" b="0" i="0" u="none" kern="1200" dirty="0"/>
            <a:t> y los padres </a:t>
          </a:r>
          <a:r>
            <a:rPr lang="en-US" sz="3200" b="0" i="0" u="none" kern="1200" dirty="0" err="1"/>
            <a:t>comparten</a:t>
          </a:r>
          <a:r>
            <a:rPr lang="en-US" sz="3200" b="0" i="0" u="none" kern="1200" dirty="0"/>
            <a:t> la </a:t>
          </a:r>
          <a:r>
            <a:rPr lang="en-US" sz="3200" b="0" i="0" u="none" kern="1200" dirty="0" err="1"/>
            <a:t>responsabilidad</a:t>
          </a:r>
          <a:r>
            <a:rPr lang="en-US" sz="3200" b="0" i="0" u="none" kern="1200" dirty="0"/>
            <a:t> del </a:t>
          </a:r>
          <a:r>
            <a:rPr lang="en-US" sz="3200" b="0" i="0" u="none" kern="1200" dirty="0" err="1"/>
            <a:t>rendimiento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estudiantil</a:t>
          </a:r>
          <a:r>
            <a:rPr lang="en-US" sz="3200" b="0" i="0" u="none" kern="1200" dirty="0"/>
            <a:t>.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u="none" kern="1200" dirty="0"/>
            <a:t>La ley de Nevada </a:t>
          </a:r>
          <a:r>
            <a:rPr lang="en-US" sz="3200" b="0" i="0" u="none" kern="1200" dirty="0" err="1"/>
            <a:t>requiere</a:t>
          </a:r>
          <a:r>
            <a:rPr lang="en-US" sz="3200" b="0" i="0" u="none" kern="1200" dirty="0"/>
            <a:t> el </a:t>
          </a:r>
          <a:r>
            <a:rPr lang="en-US" sz="3200" b="0" i="0" u="none" kern="1200" dirty="0" err="1"/>
            <a:t>uso</a:t>
          </a:r>
          <a:r>
            <a:rPr lang="en-US" sz="3200" b="0" i="0" u="none" kern="1200" dirty="0"/>
            <a:t> de los </a:t>
          </a:r>
          <a:r>
            <a:rPr lang="en-US" sz="3200" b="0" i="0" u="none" kern="1200" dirty="0" err="1"/>
            <a:t>Acuerdos</a:t>
          </a:r>
          <a:r>
            <a:rPr lang="en-US" sz="3200" b="0" i="0" u="none" kern="1200" dirty="0"/>
            <a:t> de </a:t>
          </a:r>
          <a:r>
            <a:rPr lang="en-US" sz="3200" b="0" i="0" u="none" kern="1200" dirty="0" err="1"/>
            <a:t>Participación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Educativa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como</a:t>
          </a:r>
          <a:r>
            <a:rPr lang="en-US" sz="3200" b="0" i="0" u="none" kern="1200" dirty="0"/>
            <a:t> el </a:t>
          </a:r>
          <a:r>
            <a:rPr lang="en-US" sz="3200" b="0" i="0" u="none" kern="1200" dirty="0" err="1"/>
            <a:t>pacto</a:t>
          </a:r>
          <a:r>
            <a:rPr lang="en-US" sz="3200" b="0" i="0" u="none" kern="1200" dirty="0"/>
            <a:t> entre la </a:t>
          </a:r>
          <a:r>
            <a:rPr lang="en-US" sz="3200" b="0" i="0" u="none" kern="1200" dirty="0" err="1"/>
            <a:t>escuela</a:t>
          </a:r>
          <a:r>
            <a:rPr lang="en-US" sz="3200" b="0" i="0" u="none" kern="1200" dirty="0"/>
            <a:t> y los padres.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u="none" kern="1200" dirty="0" err="1"/>
            <a:t>Escuelas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primarias</a:t>
          </a:r>
          <a:r>
            <a:rPr lang="en-US" sz="3200" b="0" i="0" u="none" kern="1200" dirty="0"/>
            <a:t>: </a:t>
          </a:r>
          <a:r>
            <a:rPr lang="en-US" sz="3200" b="0" i="0" u="none" kern="1200" dirty="0" err="1"/>
            <a:t>revisadas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durante</a:t>
          </a:r>
          <a:r>
            <a:rPr lang="en-US" sz="3200" b="0" i="0" u="none" kern="1200" dirty="0"/>
            <a:t> las </a:t>
          </a:r>
          <a:r>
            <a:rPr lang="en-US" sz="3200" b="0" i="0" u="none" kern="1200" dirty="0" err="1"/>
            <a:t>conferencias</a:t>
          </a:r>
          <a:r>
            <a:rPr lang="en-US" sz="3200" b="0" i="0" u="none" kern="1200" dirty="0"/>
            <a:t> de padres y maestros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u="none" kern="1200" dirty="0" err="1"/>
            <a:t>Esté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atento</a:t>
          </a:r>
          <a:r>
            <a:rPr lang="en-US" sz="3200" b="0" i="0" u="none" kern="1200" dirty="0"/>
            <a:t> al enlace que </a:t>
          </a:r>
          <a:r>
            <a:rPr lang="en-US" sz="3200" b="0" i="0" u="none" kern="1200" dirty="0" err="1"/>
            <a:t>viene</a:t>
          </a:r>
          <a:r>
            <a:rPr lang="en-US" sz="3200" b="0" i="0" u="none" kern="1200" dirty="0"/>
            <a:t> pronto de la Sra. Celia (enlace de FACE) y la Sra. J (CIS) para </a:t>
          </a:r>
          <a:r>
            <a:rPr lang="en-US" sz="3200" b="0" i="0" u="none" kern="1200" dirty="0" err="1"/>
            <a:t>recibir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información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adicional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sobre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nuestra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programación</a:t>
          </a:r>
          <a:r>
            <a:rPr lang="en-US" sz="3200" b="0" i="0" u="none" kern="1200" dirty="0"/>
            <a:t> y </a:t>
          </a:r>
          <a:r>
            <a:rPr lang="en-US" sz="3200" b="0" i="0" u="none" kern="1200" dirty="0" err="1"/>
            <a:t>eventos</a:t>
          </a:r>
          <a:r>
            <a:rPr lang="en-US" sz="3200" b="0" i="0" u="none" kern="1200" dirty="0"/>
            <a:t> de </a:t>
          </a:r>
          <a:r>
            <a:rPr lang="en-US" sz="3200" b="0" i="0" u="none" kern="1200" dirty="0" err="1"/>
            <a:t>apoyo</a:t>
          </a:r>
          <a:r>
            <a:rPr lang="en-US" sz="3200" b="0" i="0" u="none" kern="1200" dirty="0"/>
            <a:t> para padres para </a:t>
          </a:r>
          <a:r>
            <a:rPr lang="en-US" sz="3200" b="0" i="0" u="none" kern="1200" dirty="0" err="1"/>
            <a:t>este</a:t>
          </a:r>
          <a:r>
            <a:rPr lang="en-US" sz="3200" b="0" i="0" u="none" kern="1200" dirty="0"/>
            <a:t> </a:t>
          </a:r>
          <a:r>
            <a:rPr lang="en-US" sz="3200" b="0" i="0" u="none" kern="1200" dirty="0" err="1"/>
            <a:t>año</a:t>
          </a:r>
          <a:r>
            <a:rPr lang="en-US" sz="3200" b="0" i="0" u="none" kern="1200" dirty="0"/>
            <a:t>.</a:t>
          </a:r>
          <a:endParaRPr lang="en-US" sz="3200" kern="1200" dirty="0"/>
        </a:p>
      </dsp:txBody>
      <dsp:txXfrm>
        <a:off x="0" y="2367849"/>
        <a:ext cx="11219639" cy="54441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168C5-913C-4BEE-B419-5EE225608D6F}">
      <dsp:nvSpPr>
        <dsp:cNvPr id="0" name=""/>
        <dsp:cNvSpPr/>
      </dsp:nvSpPr>
      <dsp:spPr>
        <a:xfrm>
          <a:off x="0" y="2057403"/>
          <a:ext cx="3653055" cy="15111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3518" tIns="354076" rIns="283518" bIns="113792" numCol="1" spcCol="1270" anchor="t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noProof="0" dirty="0"/>
            <a:t>Materia que será evaluada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noProof="0" dirty="0"/>
            <a:t>El propósito de la evaluación</a:t>
          </a:r>
          <a:endParaRPr lang="en-US" sz="1600" kern="1200" dirty="0"/>
        </a:p>
      </dsp:txBody>
      <dsp:txXfrm>
        <a:off x="0" y="2057403"/>
        <a:ext cx="3653055" cy="1511173"/>
      </dsp:txXfrm>
    </dsp:sp>
    <dsp:sp modelId="{F4ED227A-449B-435A-A5AC-66844266700E}">
      <dsp:nvSpPr>
        <dsp:cNvPr id="0" name=""/>
        <dsp:cNvSpPr/>
      </dsp:nvSpPr>
      <dsp:spPr>
        <a:xfrm>
          <a:off x="76199" y="0"/>
          <a:ext cx="3478247" cy="20563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654" tIns="0" rIns="96654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noProof="0" dirty="0"/>
            <a:t>Informaciones sobre evaluaciones estatales y locales</a:t>
          </a:r>
          <a:endParaRPr lang="en-US" sz="2400" kern="1200" dirty="0"/>
        </a:p>
      </dsp:txBody>
      <dsp:txXfrm>
        <a:off x="176582" y="100383"/>
        <a:ext cx="3277481" cy="1855588"/>
      </dsp:txXfrm>
    </dsp:sp>
    <dsp:sp modelId="{4FD7B4FD-46B3-44BC-84B1-D77019B2C197}">
      <dsp:nvSpPr>
        <dsp:cNvPr id="0" name=""/>
        <dsp:cNvSpPr/>
      </dsp:nvSpPr>
      <dsp:spPr>
        <a:xfrm>
          <a:off x="0" y="6365398"/>
          <a:ext cx="3653055" cy="155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3518" tIns="354076" rIns="283518" bIns="120904" numCol="1" spcCol="1270" anchor="t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 dirty="0"/>
            <a:t>Ser voluntario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/>
            <a:t>Juntas flexibles</a:t>
          </a:r>
          <a:endParaRPr lang="es-MX" sz="1700" kern="1200" noProof="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/>
            <a:t>Juntas mensuales</a:t>
          </a:r>
          <a:endParaRPr lang="es-MX" sz="1700" kern="1200" noProof="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 dirty="0"/>
            <a:t>otro</a:t>
          </a:r>
        </a:p>
      </dsp:txBody>
      <dsp:txXfrm>
        <a:off x="0" y="6365398"/>
        <a:ext cx="3653055" cy="1552950"/>
      </dsp:txXfrm>
    </dsp:sp>
    <dsp:sp modelId="{F44882BC-DDCC-4899-B504-4039B2E11C7C}">
      <dsp:nvSpPr>
        <dsp:cNvPr id="0" name=""/>
        <dsp:cNvSpPr/>
      </dsp:nvSpPr>
      <dsp:spPr>
        <a:xfrm>
          <a:off x="87404" y="3429002"/>
          <a:ext cx="3478247" cy="31252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654" tIns="0" rIns="96654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noProof="0" dirty="0"/>
            <a:t>El derecho que tienen los padres de participar en los programas de la escuela y como hacerlo</a:t>
          </a:r>
          <a:endParaRPr lang="en-US" sz="2400" kern="1200" dirty="0"/>
        </a:p>
      </dsp:txBody>
      <dsp:txXfrm>
        <a:off x="239967" y="3581565"/>
        <a:ext cx="3173121" cy="2820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7AB4-05FE-4C66-8C79-141807996E34}">
      <dsp:nvSpPr>
        <dsp:cNvPr id="0" name=""/>
        <dsp:cNvSpPr/>
      </dsp:nvSpPr>
      <dsp:spPr>
        <a:xfrm rot="16200000">
          <a:off x="-831223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488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Boleta de calificaciones del distrito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- Logros generales de estudiante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- Logros por categoría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     - Índices de graduación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     - Rendimiento del Distrito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     - Genero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- Logros por escuelas</a:t>
          </a:r>
          <a:endParaRPr lang="en-US" sz="2000" kern="1200" dirty="0"/>
        </a:p>
      </dsp:txBody>
      <dsp:txXfrm rot="5400000">
        <a:off x="1327" y="1022176"/>
        <a:ext cx="3445786" cy="3066531"/>
      </dsp:txXfrm>
    </dsp:sp>
    <dsp:sp modelId="{3A99D223-0132-41B9-8C45-6FAC4780E03E}">
      <dsp:nvSpPr>
        <dsp:cNvPr id="0" name=""/>
        <dsp:cNvSpPr/>
      </dsp:nvSpPr>
      <dsp:spPr>
        <a:xfrm rot="16200000">
          <a:off x="2872996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488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Colocación de aprendices de Ingles (EL)</a:t>
          </a:r>
          <a:endParaRPr lang="en-US" sz="2000" kern="1200" dirty="0"/>
        </a:p>
      </dsp:txBody>
      <dsp:txXfrm rot="5400000">
        <a:off x="3705546" y="1022176"/>
        <a:ext cx="3445786" cy="3066531"/>
      </dsp:txXfrm>
    </dsp:sp>
    <dsp:sp modelId="{12863157-58D8-468D-8F70-67A7EE54F91C}">
      <dsp:nvSpPr>
        <dsp:cNvPr id="0" name=""/>
        <dsp:cNvSpPr/>
      </dsp:nvSpPr>
      <dsp:spPr>
        <a:xfrm rot="16200000">
          <a:off x="6577216" y="832549"/>
          <a:ext cx="5110885" cy="344578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488" bIns="0" numCol="1" spcCol="1270" anchor="ctr" anchorCtr="0">
          <a:noAutofit/>
          <a:scene3d>
            <a:camera prst="orthographicFront"/>
            <a:lightRig rig="threePt" dir="t"/>
          </a:scene3d>
          <a:sp3d prstMaterial="dkEdg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Normas estatales o del distrito sobre la participación de los estudiantes en las evaluaciones obligatorias</a:t>
          </a:r>
          <a:endParaRPr lang="en-US" sz="2000" kern="1200" dirty="0"/>
        </a:p>
      </dsp:txBody>
      <dsp:txXfrm rot="5400000">
        <a:off x="7409766" y="1022176"/>
        <a:ext cx="3445786" cy="3066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fld id="{380A032F-FBD8-45A3-8017-24C32B441972}" type="datetime1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halkboard" pitchFamily="-106" charset="0"/>
                <a:ea typeface="ヒラギノ角ゴ ProN W3" pitchFamily="-106" charset="-128"/>
                <a:cs typeface="+mn-cs"/>
                <a:sym typeface="Chalkboard" pitchFamily="-106" charset="0"/>
              </a:defRPr>
            </a:lvl1pPr>
          </a:lstStyle>
          <a:p>
            <a:pPr>
              <a:defRPr/>
            </a:pPr>
            <a:fld id="{8BA8188E-97A2-46E7-8C6D-96CEF74B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6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FBFED-AD45-494F-9679-CCEE40BFEF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Purpose of</a:t>
            </a:r>
            <a:r>
              <a:rPr lang="en-US" baseline="0"/>
              <a:t> Title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</a:t>
            </a:r>
            <a:r>
              <a:rPr lang="en-US" baseline="0"/>
              <a:t> be a “schoolwide” school the school must have a free/reduced lunch count of at least 40%, collect and analyze data that affects student achievement, and must develop a comprehensive site plan (School Performancy Plan) and annually review its effectiveness.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2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required by Title I;</a:t>
            </a:r>
            <a:r>
              <a:rPr lang="en-US" baseline="0"/>
              <a:t> list does not include all the state-law-required assessments, i.e., MAP for NVKR, etc.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5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Washington</a:t>
            </a:r>
            <a:r>
              <a:rPr lang="en-US" baseline="0"/>
              <a:t> School would receive a higher amount of Title I funds as it has the largest percentage of students receiving free/reduced lunch. Lincoln and Obama would not be eligible to receive schoolwide Title I funds as their FRL rates are too low. (For your own information: Rate when schools can become eligibile to receive schoolwide funds is 40%, WCSD funds down to high 58% percent.) </a:t>
            </a: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7A61A0-90AB-4283-9BBD-B77AAE1F6DE1}" type="slidenum">
              <a:rPr lang="en-US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14</a:t>
            </a:fld>
            <a:endParaRPr lang="en-US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7624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Tailor</a:t>
            </a:r>
            <a:r>
              <a:rPr lang="en-US" baseline="0"/>
              <a:t> this to your school. Can also show parents how to get to School Performance Plan Budget page. </a:t>
            </a: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7A61A0-90AB-4283-9BBD-B77AAE1F6DE1}" type="slidenum">
              <a:rPr lang="en-US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15</a:t>
            </a:fld>
            <a:endParaRPr lang="en-US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2937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 Parents and families are active participants in the life of the school, feel welcome, valued and connected to each other.</a:t>
            </a:r>
          </a:p>
          <a:p>
            <a:r>
              <a:rPr lang="en-US"/>
              <a:t>2. Families and staff engage in regular, authentic, two-way, meaningful communication about student learning.</a:t>
            </a:r>
          </a:p>
          <a:p>
            <a:r>
              <a:rPr lang="en-US"/>
              <a:t>3. Families and school staff collaborate to support student learning and healthy development both at home and at school.</a:t>
            </a:r>
          </a:p>
          <a:p>
            <a:r>
              <a:rPr lang="en-US"/>
              <a:t>4.</a:t>
            </a:r>
            <a:r>
              <a:rPr lang="en-US" baseline="0"/>
              <a:t> </a:t>
            </a:r>
            <a:r>
              <a:rPr lang="en-US"/>
              <a:t>Families are empowered to be advocates for their own and other children , ensuring that students are provided equitable access to learning opportunities.</a:t>
            </a:r>
          </a:p>
          <a:p>
            <a:r>
              <a:rPr lang="en-US"/>
              <a:t>5. Families and school staff are equal partners in decisions that affect children and families.</a:t>
            </a:r>
          </a:p>
          <a:p>
            <a:r>
              <a:rPr lang="en-US"/>
              <a:t>6. Families and school staff collaborate with community members to connect students, families, and staff to expanded learning opportunities, community services, and civic participation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7. Staff have access to professional learning opportunities that increase their cultural competency and provide practical, research-based strategies that improve their ability to effectively partner with families.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2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Besides</a:t>
            </a:r>
            <a:r>
              <a:rPr lang="en-US" baseline="0"/>
              <a:t> the information provided in the previous slides, parents can request information on any of these items and the school has to provide it in a timely manner. Report cards quarterly. Information on State and Local Assessments – parents can request more information on state and local assessments, i.e., practice tests, MAP, Brigrance, ACT, etc. What the participation policy is…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</a:t>
            </a:r>
            <a:r>
              <a:rPr lang="en-US" baseline="0"/>
              <a:t> are items not specifically stated in previous slides.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8188E-97A2-46E7-8C6D-96CEF74BA69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934208" y="897333"/>
            <a:ext cx="7438746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424" y="1562152"/>
            <a:ext cx="11006313" cy="6250650"/>
          </a:xfrm>
        </p:spPr>
        <p:txBody>
          <a:bodyPr anchor="ctr">
            <a:noAutofit/>
          </a:bodyPr>
          <a:lstStyle>
            <a:lvl1pPr algn="ctr">
              <a:defRPr sz="10667" spc="85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715" y="8503747"/>
            <a:ext cx="8581732" cy="1055686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133" b="1" i="0" cap="all" spc="427" baseline="0">
                <a:solidFill>
                  <a:schemeClr val="tx2"/>
                </a:solidFill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0424" y="9067633"/>
            <a:ext cx="2485038" cy="49559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9021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1700" y="9067632"/>
            <a:ext cx="2485038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071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08940" y="543838"/>
            <a:ext cx="2520078" cy="79650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1119" y="543838"/>
            <a:ext cx="8262424" cy="796501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0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645-9E4E-46D0-9BA1-9705CC2C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CDD3E-FDB5-46D8-8976-935DDFE7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7477A-2F45-412F-B74E-EBEB7B59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2812-09AE-4EE8-B227-0A8D3391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4C5FE-297C-4D68-B4C8-2778CA7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6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4AF-6F5A-492A-9757-AA4E4F2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3160-BCF0-4477-A3FE-37783E627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A4A7-A577-44A8-937B-1925E521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E60B-E01B-44E3-8B68-DAF3CBE2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4D6E-07FE-449A-B01C-23E98C73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799-E490-4FC0-ACDB-F6BDAEBF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F295A-DF2B-44A6-8E3D-0D01460A3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0AA7-FCE3-4A37-91CD-EC98F162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181D-BD99-4975-9AF0-6AA625CF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2BE9C-726E-4D2C-8572-E240D4D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84EC-2A64-4530-B0AD-4F1D20D5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6104-CB73-4D0C-99F6-8551942E1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DAF3-8333-45F5-9A5D-F16E4B4B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822D-0D83-4328-B776-B3CF4C5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C55C-2A58-4535-B1CC-B02771F8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29E5D-2EC9-481C-993B-083348B3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08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A09-229B-4172-B586-5E3CFF0D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66BF1-9D76-4D1E-A5C5-D666090F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CD33D-4A10-4B3C-B9F5-5773BD5F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CACBB-A886-490C-806D-93DCD648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087D5-1E8C-4005-AE66-4450CD911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F899B-C999-4176-AE6B-379F4CC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8B52E-F955-41E0-B3F2-74F8A68B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4DFE9-FEE2-48BB-8C54-B840A604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9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D9AD-C947-4A35-B5ED-68A44706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8A8A2-5EF3-4F1D-988C-E70CD79E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8C12E-4DFD-4FEE-8CFF-8E1AB97F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4B73B-1E3E-4FEF-A556-E6AE0BAF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D1E0E-6BB0-4954-9EAA-1F434907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A031E-153E-4F01-BDED-AA206061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0CD1C-DB93-4A95-922B-1BC00B7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7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54AC-05D5-4C38-B7D0-376CC2D1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2DF1-1ED5-4026-B7FF-2D3DCF61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9B0C-8852-448E-94E4-29428DD6B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9316-107B-4C57-A237-45394AF7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05807-C5B9-4151-8A3C-9606D6BC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FD5C1-03B2-4F26-854A-FE613E19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1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33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306B-5A6D-4CC0-9237-24502071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B2BBE-3FFB-4BA2-94E0-3353FBA3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5A05E-18DB-42B4-8B88-B038C2B2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9932F-C904-46B8-B483-2EBCC9EE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B21E5-C964-4C6A-8F23-AED3AA5E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D00C7-A667-40E7-BE61-091C3EC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3992-A988-44CC-BEAE-2610F4F0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4B340-EE07-4D31-A03A-4B1BAF3B6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603BF-21FC-4DF5-9D1A-C1466930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609C-60E4-46EE-9AE4-BA2C6B96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507A4-AB2F-4620-A61B-E0A8129D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12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52E90-CE90-4CF9-9E15-92A828986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87FB5-9F2D-4129-BDAD-6CDF5816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60703-7AAF-4B01-A776-C25B94D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F1C6-7D79-45F9-9A88-A8BF274A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C5267-51DB-4D17-A12D-EAF42C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91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645-9E4E-46D0-9BA1-9705CC2C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CDD3E-FDB5-46D8-8976-935DDFE7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7477A-2F45-412F-B74E-EBEB7B59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2812-09AE-4EE8-B227-0A8D3391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4C5FE-297C-4D68-B4C8-2778CA7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4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4AF-6F5A-492A-9757-AA4E4F2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3160-BCF0-4477-A3FE-37783E627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A4A7-A577-44A8-937B-1925E521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E60B-E01B-44E3-8B68-DAF3CBE2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4D6E-07FE-449A-B01C-23E98C73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D799-E490-4FC0-ACDB-F6BDAEBF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F295A-DF2B-44A6-8E3D-0D01460A3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0AA7-FCE3-4A37-91CD-EC98F162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181D-BD99-4975-9AF0-6AA625CF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2BE9C-726E-4D2C-8572-E240D4D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84EC-2A64-4530-B0AD-4F1D20D5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6104-CB73-4D0C-99F6-8551942E1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DAF3-8333-45F5-9A5D-F16E4B4B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822D-0D83-4328-B776-B3CF4C5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C55C-2A58-4535-B1CC-B02771F8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29E5D-2EC9-481C-993B-083348B3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11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A09-229B-4172-B586-5E3CFF0D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66BF1-9D76-4D1E-A5C5-D666090F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CD33D-4A10-4B3C-B9F5-5773BD5F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CACBB-A886-490C-806D-93DCD648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087D5-1E8C-4005-AE66-4450CD911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F899B-C999-4176-AE6B-379F4CC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8B52E-F955-41E0-B3F2-74F8A68B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4DFE9-FEE2-48BB-8C54-B840A604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7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D9AD-C947-4A35-B5ED-68A44706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8A8A2-5EF3-4F1D-988C-E70CD79E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8C12E-4DFD-4FEE-8CFF-8E1AB97F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4B73B-1E3E-4FEF-A556-E6AE0BAF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60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D1E0E-6BB0-4954-9EAA-1F434907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A031E-153E-4F01-BDED-AA206061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0CD1C-DB93-4A95-922B-1BC00B7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3002281" cy="97536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126" y="1527309"/>
            <a:ext cx="8732875" cy="5780803"/>
          </a:xfrm>
        </p:spPr>
        <p:txBody>
          <a:bodyPr anchor="b">
            <a:normAutofit/>
          </a:bodyPr>
          <a:lstStyle>
            <a:lvl1pPr>
              <a:defRPr sz="8960" spc="853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126" y="7338358"/>
            <a:ext cx="7485321" cy="1352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33" b="1" i="0" cap="all" spc="427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4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1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6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3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034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70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379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52317" y="9067633"/>
            <a:ext cx="1593543" cy="49559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1002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5263" y="9067632"/>
            <a:ext cx="1586738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932674" y="0"/>
            <a:ext cx="1755988" cy="97536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3002281" cy="97536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282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54AC-05D5-4C38-B7D0-376CC2D1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2DF1-1ED5-4026-B7FF-2D3DCF61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9B0C-8852-448E-94E4-29428DD6B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9316-107B-4C57-A237-45394AF7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05807-C5B9-4151-8A3C-9606D6BC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FD5C1-03B2-4F26-854A-FE613E19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0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306B-5A6D-4CC0-9237-24502071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B2BBE-3FFB-4BA2-94E0-3353FBA38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5A05E-18DB-42B4-8B88-B038C2B2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9932F-C904-46B8-B483-2EBCC9EE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B21E5-C964-4C6A-8F23-AED3AA5E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D00C7-A667-40E7-BE61-091C3EC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24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3992-A988-44CC-BEAE-2610F4F0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4B340-EE07-4D31-A03A-4B1BAF3B6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603BF-21FC-4DF5-9D1A-C1466930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609C-60E4-46EE-9AE4-BA2C6B96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507A4-AB2F-4620-A61B-E0A8129D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52E90-CE90-4CF9-9E15-92A828986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87FB5-9F2D-4129-BDAD-6CDF5816D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60703-7AAF-4B01-A776-C25B94D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F1C6-7D79-45F9-9A88-A8BF274A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C5267-51DB-4D17-A12D-EAF42C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40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31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06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09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7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488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1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3251200"/>
            <a:ext cx="5110886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0981" y="3251200"/>
            <a:ext cx="5110886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7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14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70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926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522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0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1" y="541869"/>
            <a:ext cx="10850880" cy="2124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494" y="3128369"/>
            <a:ext cx="5136896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560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9494" y="4137389"/>
            <a:ext cx="5136896" cy="4261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76122" y="3128369"/>
            <a:ext cx="5136896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560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76122" y="4137389"/>
            <a:ext cx="5136896" cy="4261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32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4" y="650241"/>
            <a:ext cx="3298256" cy="170193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560" b="1" i="0" cap="all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054" y="1308981"/>
            <a:ext cx="6568980" cy="7089954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4" y="2476567"/>
            <a:ext cx="3298256" cy="592236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707"/>
              </a:spcBef>
              <a:buNone/>
              <a:defRPr sz="1991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6056" y="9067633"/>
            <a:ext cx="1315578" cy="495590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70416" y="9067632"/>
            <a:ext cx="1314620" cy="491799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931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2362" y="2"/>
            <a:ext cx="7845958" cy="9753599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3" y="650240"/>
            <a:ext cx="3298258" cy="170193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560" b="1" i="0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3" y="2476567"/>
            <a:ext cx="3298258" cy="592236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707"/>
              </a:spcBef>
              <a:buNone/>
              <a:defRPr sz="1991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7014" y="9067633"/>
            <a:ext cx="1314620" cy="495590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3195" y="9067632"/>
            <a:ext cx="1347499" cy="491799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492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5122" y="543837"/>
            <a:ext cx="10856878" cy="2122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22" y="3251204"/>
            <a:ext cx="10856878" cy="5110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5122" y="9067633"/>
            <a:ext cx="2485038" cy="495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67632"/>
            <a:ext cx="4389120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2" y="9067632"/>
            <a:ext cx="3007359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2438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2702438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965817" cy="97536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4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7253" kern="1200" cap="all" spc="2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2844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25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2276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Gill Sans MT" panose="020B0502020104020203" pitchFamily="34" charset="0"/>
        <a:buChar char="–"/>
        <a:defRPr sz="199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975345" rtl="0" eaLnBrk="1" latinLnBrk="0" hangingPunct="1">
        <a:lnSpc>
          <a:spcPct val="110000"/>
        </a:lnSpc>
        <a:spcBef>
          <a:spcPts val="996"/>
        </a:spcBef>
        <a:buClr>
          <a:schemeClr val="tx2"/>
        </a:buClr>
        <a:buFont typeface="Arial" panose="020B0604020202020204" pitchFamily="34" charset="0"/>
        <a:buChar char="•"/>
        <a:defRPr sz="199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A05EA-5C78-4839-AE21-068B190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BED4D-67D5-43B6-97DA-A3FF21B30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9B5B9-99E6-48BB-B2C7-A93D7274E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5079-89A8-453E-8F25-7366100E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81E94-F430-4151-860E-D6D7D1F9C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8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A05EA-5C78-4839-AE21-068B190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BED4D-67D5-43B6-97DA-A3FF21B30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9B5B9-99E6-48BB-B2C7-A93D7274E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5079-89A8-453E-8F25-7366100E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81E94-F430-4151-860E-D6D7D1F9C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3520F32C-A36D-46EB-9B55-8F1BA02AD51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92A60EC6-82B1-48EF-8A3E-FB75C794F51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cid:C64F6FEE-FD46-431A-8468-7D451A002846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cid:E08394E8-0A04-413B-8052-04C9AB4B0D5D" TargetMode="Externa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6.png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cid:FCAE1618-C275-47C9-97DC-DF3818DD394C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cid:25EFB69C-8D20-4F6D-90C7-3AC8C45DA9E1" TargetMode="External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png"/><Relationship Id="rId4" Type="http://schemas.openxmlformats.org/officeDocument/2006/relationships/image" Target="cid:4B166A52-2590-4830-ADD5-D5B88E8A2807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cid:115F9054-A863-4480-9B5B-3D127F41E3C3" TargetMode="Externa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346CBC6E-D2B9-4584-9934-CAFC6AD05139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3A2B7BB5-0F5E-413F-86B8-79645FC510E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0AA784E4-BBC6-4844-9E17-D5582D64F18C" TargetMode="External"/><Relationship Id="rId7" Type="http://schemas.openxmlformats.org/officeDocument/2006/relationships/image" Target="cid:0988B7C9-0FE9-47BE-997E-CCEA4DBB630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cid:907EE12B-2EF1-4574-8486-F1AE976182D4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forms.office.com/Pages/ResponsePage.aspx?id=h-Mxb0dFH0OiuDI7dipOe3Js9kRQF0ZKnaWGJETnB91UOFlaV1hCOUk0U0VGWUQ0VFMwRDFaOE1LWi4u" TargetMode="External"/><Relationship Id="rId7" Type="http://schemas.openxmlformats.org/officeDocument/2006/relationships/hyperlink" Target="mailto:carolinaj@cisnevada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bstoker@washoeschools.net" TargetMode="External"/><Relationship Id="rId5" Type="http://schemas.openxmlformats.org/officeDocument/2006/relationships/hyperlink" Target="https://www.classdojo.com/invite/?c=C2QW8F3" TargetMode="External"/><Relationship Id="rId4" Type="http://schemas.openxmlformats.org/officeDocument/2006/relationships/hyperlink" Target="https://docs.google.com/forms/d/e/1FAIpQLSeJzDSxrlfAMT8LOqYmzIstgq9nOKOIDdsmiKDzXlmWDSTw6g/viewform?usp=sf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2179" y="0"/>
            <a:ext cx="12765561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id-3520F32C-A36D-46EB-9B55-8F1BA02AD517" descr="Image.jpeg">
            <a:extLst>
              <a:ext uri="{FF2B5EF4-FFF2-40B4-BE49-F238E27FC236}">
                <a16:creationId xmlns:a16="http://schemas.microsoft.com/office/drawing/2014/main" id="{C0F7C904-7F51-4A59-8B1F-61BA66BC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1" b="1"/>
          <a:stretch>
            <a:fillRect/>
          </a:stretch>
        </p:blipFill>
        <p:spPr bwMode="auto">
          <a:xfrm>
            <a:off x="282179" y="10"/>
            <a:ext cx="1276556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150424" y="1562151"/>
            <a:ext cx="11006313" cy="6250650"/>
          </a:xfrm>
        </p:spPr>
        <p:txBody>
          <a:bodyPr>
            <a:normAutofit/>
          </a:bodyPr>
          <a:lstStyle/>
          <a:p>
            <a:r>
              <a:rPr lang="en-US" sz="8300" dirty="0">
                <a:solidFill>
                  <a:srgbClr val="FFFFFF"/>
                </a:solidFill>
              </a:rPr>
              <a:t>Duncan </a:t>
            </a:r>
            <a:br>
              <a:rPr lang="en-US" sz="8300" dirty="0">
                <a:solidFill>
                  <a:srgbClr val="FFFFFF"/>
                </a:solidFill>
              </a:rPr>
            </a:br>
            <a:r>
              <a:rPr lang="en-US" sz="8300" dirty="0" err="1">
                <a:solidFill>
                  <a:srgbClr val="FFFFFF"/>
                </a:solidFill>
              </a:rPr>
              <a:t>Noche</a:t>
            </a:r>
            <a:r>
              <a:rPr lang="en-US" sz="8300" dirty="0">
                <a:solidFill>
                  <a:srgbClr val="FFFFFF"/>
                </a:solidFill>
              </a:rPr>
              <a:t> de </a:t>
            </a:r>
            <a:r>
              <a:rPr lang="en-US" sz="8300" dirty="0" err="1">
                <a:solidFill>
                  <a:srgbClr val="FFFFFF"/>
                </a:solidFill>
              </a:rPr>
              <a:t>Regreso</a:t>
            </a:r>
            <a:r>
              <a:rPr lang="en-US" sz="8300" dirty="0">
                <a:solidFill>
                  <a:srgbClr val="FFFFFF"/>
                </a:solidFill>
              </a:rPr>
              <a:t> a </a:t>
            </a:r>
            <a:r>
              <a:rPr lang="en-US" sz="8300" dirty="0" err="1">
                <a:solidFill>
                  <a:srgbClr val="FFFFFF"/>
                </a:solidFill>
              </a:rPr>
              <a:t>Clases</a:t>
            </a:r>
            <a:r>
              <a:rPr lang="en-US" sz="8300" dirty="0">
                <a:solidFill>
                  <a:srgbClr val="FFFFFF"/>
                </a:solidFill>
              </a:rPr>
              <a:t> y </a:t>
            </a:r>
            <a:br>
              <a:rPr lang="en-US" sz="9600" dirty="0"/>
            </a:br>
            <a:r>
              <a:rPr lang="en-US" sz="8300" dirty="0" err="1">
                <a:solidFill>
                  <a:schemeClr val="tx1"/>
                </a:solidFill>
              </a:rPr>
              <a:t>Reunión</a:t>
            </a:r>
            <a:r>
              <a:rPr lang="en-US" sz="8300" dirty="0">
                <a:solidFill>
                  <a:schemeClr val="tx1"/>
                </a:solidFill>
              </a:rPr>
              <a:t> </a:t>
            </a:r>
            <a:r>
              <a:rPr lang="en-US" sz="8300" dirty="0" err="1">
                <a:solidFill>
                  <a:schemeClr val="tx1"/>
                </a:solidFill>
              </a:rPr>
              <a:t>anual</a:t>
            </a:r>
            <a:r>
              <a:rPr lang="en-US" sz="8300" dirty="0">
                <a:solidFill>
                  <a:schemeClr val="tx1"/>
                </a:solidFill>
              </a:rPr>
              <a:t> del </a:t>
            </a:r>
            <a:r>
              <a:rPr lang="en-US" sz="8300" dirty="0" err="1">
                <a:solidFill>
                  <a:schemeClr val="tx1"/>
                </a:solidFill>
              </a:rPr>
              <a:t>Título</a:t>
            </a:r>
            <a:r>
              <a:rPr lang="en-US" sz="8300" dirty="0">
                <a:solidFill>
                  <a:schemeClr val="tx1"/>
                </a:solidFill>
              </a:rPr>
              <a:t> I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48063" y="7812801"/>
            <a:ext cx="11308673" cy="15621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800" dirty="0"/>
            </a:br>
            <a:r>
              <a:rPr lang="es-ES" dirty="0">
                <a:solidFill>
                  <a:schemeClr val="tx1"/>
                </a:solidFill>
              </a:rPr>
              <a:t>Lo que cada familia debe saber! 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septiembre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8, 2020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2179" cy="97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5574564-FC71-48AA-B68F-F29EA4B7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>
            <a:extLst>
              <a:ext uri="{FF2B5EF4-FFF2-40B4-BE49-F238E27FC236}">
                <a16:creationId xmlns:a16="http://schemas.microsoft.com/office/drawing/2014/main" id="{0E0D3B2F-C669-4E5E-A5A1-BF087A5BB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94150" y="897331"/>
            <a:ext cx="5584613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9B00A8-876A-44BC-B6E4-C21792E8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448CEA8-327F-4060-9CA0-AADC4217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EB4976-8994-478E-9633-6151153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0604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54BEBB7-4CCD-4B7E-8C7F-5690DB65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5D14B710-9EC0-440D-BEF8-AB235017D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89106" y="872456"/>
            <a:ext cx="5584613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680" y="1562151"/>
            <a:ext cx="7091465" cy="6250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s-MX" sz="9600" dirty="0"/>
              <a:t>Programa</a:t>
            </a:r>
            <a:r>
              <a:rPr lang="en-US" sz="9600" dirty="0"/>
              <a:t> </a:t>
            </a:r>
            <a:r>
              <a:rPr lang="es-MX" sz="9600" dirty="0"/>
              <a:t>Titulo</a:t>
            </a:r>
            <a:r>
              <a:rPr lang="en-US" sz="9600" dirty="0"/>
              <a:t> I</a:t>
            </a:r>
            <a:endParaRPr lang="en-US" sz="11900" spc="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5680" y="8426333"/>
            <a:ext cx="7091465" cy="6782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 err="1">
                <a:solidFill>
                  <a:schemeClr val="tx2"/>
                </a:solidFill>
              </a:rPr>
              <a:t>proposito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s-MX" sz="1800" dirty="0">
                <a:solidFill>
                  <a:schemeClr val="tx2"/>
                </a:solidFill>
              </a:rPr>
              <a:t>participación</a:t>
            </a:r>
            <a:r>
              <a:rPr lang="en-US" sz="1800" dirty="0">
                <a:solidFill>
                  <a:schemeClr val="tx2"/>
                </a:solidFill>
              </a:rPr>
              <a:t> escolar</a:t>
            </a:r>
          </a:p>
        </p:txBody>
      </p:sp>
      <p:pic>
        <p:nvPicPr>
          <p:cNvPr id="4097" name="id-92A60EC6-82B1-48EF-8A3E-FB75C794F517" descr="Image.jpeg">
            <a:extLst>
              <a:ext uri="{FF2B5EF4-FFF2-40B4-BE49-F238E27FC236}">
                <a16:creationId xmlns:a16="http://schemas.microsoft.com/office/drawing/2014/main" id="{405ED040-D7CF-453C-93EE-3CCCABD6C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0528" b="-1"/>
          <a:stretch>
            <a:fillRect/>
          </a:stretch>
        </p:blipFill>
        <p:spPr bwMode="auto">
          <a:xfrm>
            <a:off x="8746823" y="915147"/>
            <a:ext cx="3622297" cy="79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855748B-6A93-46E2-9C3E-BDA7B183E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6484730" y="2071613"/>
            <a:ext cx="6335158" cy="7629259"/>
          </a:xfrm>
        </p:spPr>
        <p:txBody>
          <a:bodyPr>
            <a:normAutofit/>
          </a:bodyPr>
          <a:lstStyle/>
          <a:p>
            <a:pPr marL="457200" indent="-457200">
              <a:buSzPct val="155000"/>
              <a:buBlip>
                <a:blip r:embed="rId3"/>
              </a:buBlip>
            </a:pPr>
            <a:r>
              <a:rPr lang="es-MX" sz="2800" dirty="0">
                <a:latin typeface="Helvetica"/>
                <a:ea typeface="Helvetica"/>
                <a:cs typeface="Helvetica"/>
                <a:sym typeface="Helvetica"/>
              </a:rPr>
              <a:t>Los fondos de Titulo I están destinados a escuelas con alto numero de niños de familias de bajos ingresos.</a:t>
            </a:r>
          </a:p>
          <a:p>
            <a:pPr marL="457200" indent="-457200">
              <a:buSzPct val="155000"/>
              <a:buBlip>
                <a:blip r:embed="rId3"/>
              </a:buBlip>
            </a:pPr>
            <a:r>
              <a:rPr lang="es-MX" sz="2800" dirty="0">
                <a:latin typeface="Helvetica"/>
                <a:ea typeface="Helvetica"/>
                <a:cs typeface="Helvetica"/>
                <a:sym typeface="Helvetica"/>
              </a:rPr>
              <a:t>El Titulo I es parte de </a:t>
            </a:r>
            <a:r>
              <a:rPr lang="es-MX" sz="2800" b="1" dirty="0">
                <a:latin typeface="Helvetica"/>
                <a:ea typeface="Helvetica"/>
                <a:cs typeface="Helvetica"/>
                <a:sym typeface="Helvetica"/>
              </a:rPr>
              <a:t>La Ley Cada Estudiante Triunfa </a:t>
            </a:r>
            <a:r>
              <a:rPr lang="es-MX" sz="2800" dirty="0">
                <a:latin typeface="Helvetica"/>
                <a:ea typeface="Helvetica"/>
                <a:cs typeface="Helvetica"/>
                <a:sym typeface="Helvetica"/>
              </a:rPr>
              <a:t>y proporciona  aproximadamente  </a:t>
            </a:r>
            <a:r>
              <a:rPr lang="es-MX" sz="2800" b="1" dirty="0">
                <a:latin typeface="Helvetica"/>
                <a:ea typeface="Helvetica"/>
                <a:cs typeface="Helvetica"/>
                <a:sym typeface="Helvetica"/>
              </a:rPr>
              <a:t>$15 billones</a:t>
            </a:r>
            <a:r>
              <a:rPr lang="es-MX" sz="2800" dirty="0">
                <a:latin typeface="Helvetica"/>
                <a:ea typeface="Helvetica"/>
                <a:cs typeface="Helvetica"/>
                <a:sym typeface="Helvetica"/>
              </a:rPr>
              <a:t>  federales por año en todo Estados Unidos a escuelas locales.</a:t>
            </a:r>
            <a:endParaRPr lang="es-MX" sz="2800" dirty="0">
              <a:latin typeface="Helvetica"/>
              <a:sym typeface="Helvetica"/>
            </a:endParaRPr>
          </a:p>
          <a:p>
            <a:pPr marL="457200" indent="-457200">
              <a:buSzPct val="155000"/>
              <a:buBlip>
                <a:blip r:embed="rId3"/>
              </a:buBlip>
            </a:pPr>
            <a:r>
              <a:rPr lang="es-MX" sz="2800" b="1" dirty="0">
                <a:latin typeface="Helvetica"/>
                <a:ea typeface="Helvetica"/>
                <a:cs typeface="Helvetica"/>
                <a:sym typeface="Helvetica"/>
              </a:rPr>
              <a:t>Mas de 55,900 escuelas publicas</a:t>
            </a:r>
            <a:r>
              <a:rPr lang="es-MX" sz="2800" dirty="0">
                <a:latin typeface="Helvetica"/>
                <a:ea typeface="Helvetica"/>
                <a:cs typeface="Helvetica"/>
                <a:sym typeface="Helvetica"/>
              </a:rPr>
              <a:t> reciben fondos de Titulo I .</a:t>
            </a:r>
          </a:p>
          <a:p>
            <a:pPr marL="457200" indent="-457200">
              <a:buSzPct val="155000"/>
              <a:buBlip>
                <a:blip r:embed="rId3"/>
              </a:buBlip>
            </a:pPr>
            <a:r>
              <a:rPr lang="es-MX" sz="2800" dirty="0">
                <a:latin typeface="Helvetica"/>
                <a:cs typeface="Helvetica"/>
                <a:sym typeface="Helvetica"/>
              </a:rPr>
              <a:t>El Titulo I sirve a </a:t>
            </a:r>
            <a:r>
              <a:rPr lang="es-MX" sz="2800" b="1" dirty="0">
                <a:latin typeface="Helvetica"/>
                <a:cs typeface="Helvetica"/>
                <a:sym typeface="Helvetica"/>
              </a:rPr>
              <a:t>mas de 26 millones de niños.</a:t>
            </a:r>
            <a:endParaRPr lang="es-MX" sz="2800" dirty="0">
              <a:latin typeface="Helvetica"/>
              <a:sym typeface="Helvetica"/>
            </a:endParaRPr>
          </a:p>
          <a:p>
            <a:pPr marL="457200" indent="-457200" algn="l" eaLnBrk="1" hangingPunct="1">
              <a:buSzPct val="155000"/>
              <a:buFontTx/>
              <a:buBlip>
                <a:blip r:embed="rId3"/>
              </a:buBlip>
            </a:pPr>
            <a:endParaRPr lang="en-US" sz="2400" dirty="0">
              <a:latin typeface="Helvetica"/>
              <a:sym typeface="Helvetica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168400" y="446105"/>
            <a:ext cx="10856878" cy="1371601"/>
          </a:xfrm>
        </p:spPr>
        <p:txBody>
          <a:bodyPr>
            <a:normAutofit fontScale="90000"/>
          </a:bodyPr>
          <a:lstStyle/>
          <a:p>
            <a:r>
              <a:rPr lang="es-MX" sz="3100" b="1" dirty="0">
                <a:latin typeface="Helvetica" panose="020B0604020202020204" pitchFamily="34" charset="0"/>
                <a:cs typeface="Helvetica" panose="020B0604020202020204" pitchFamily="34" charset="0"/>
              </a:rPr>
              <a:t>El titulo I proporciona fondos federales a las escuelas para ayudar a los estudiantes a cumplir con los estándares académicos del estado</a:t>
            </a:r>
            <a:endParaRPr lang="en-US" sz="2200" dirty="0">
              <a:latin typeface="Helvetica"/>
              <a:sym typeface="Helvetica"/>
            </a:endParaRPr>
          </a:p>
        </p:txBody>
      </p:sp>
      <p:sp>
        <p:nvSpPr>
          <p:cNvPr id="3" name="Title"/>
          <p:cNvSpPr/>
          <p:nvPr/>
        </p:nvSpPr>
        <p:spPr>
          <a:xfrm>
            <a:off x="1250915" y="2433092"/>
            <a:ext cx="4774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200" dirty="0">
                <a:solidFill>
                  <a:srgbClr val="FFFF00"/>
                </a:solidFill>
                <a:latin typeface="Impact" panose="020B0806030902050204" pitchFamily="34" charset="0"/>
              </a:rPr>
              <a:t>PROPÓSITO</a:t>
            </a:r>
            <a:endParaRPr lang="en-US" sz="7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9797" y="8384165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Departamento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Educación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de EE. UU.</a:t>
            </a:r>
          </a:p>
          <a:p>
            <a:pPr marL="457200" indent="-457200" algn="r"/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Título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I,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Parte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A</a:t>
            </a:r>
          </a:p>
          <a:p>
            <a:pPr marL="457200" indent="-457200" algn="r"/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Tablas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presupuesto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35E552-12E3-42B6-9CD3-C010AFC0A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878" y="4439478"/>
            <a:ext cx="49422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id-C64F6FEE-FD46-431A-8468-7D451A002846" descr="Image.jpeg">
            <a:extLst>
              <a:ext uri="{FF2B5EF4-FFF2-40B4-BE49-F238E27FC236}">
                <a16:creationId xmlns:a16="http://schemas.microsoft.com/office/drawing/2014/main" id="{FF802843-1FA4-4C38-B757-6272F252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56" y="3870010"/>
            <a:ext cx="4495800" cy="40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d-E08394E8-0A04-413B-8052-04C9AB4B0D5D" descr="Image.jpeg">
            <a:extLst>
              <a:ext uri="{FF2B5EF4-FFF2-40B4-BE49-F238E27FC236}">
                <a16:creationId xmlns:a16="http://schemas.microsoft.com/office/drawing/2014/main" id="{1598C4C0-0B8B-44AA-922C-0988B3D9D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8279" b="-1"/>
          <a:stretch>
            <a:fillRect/>
          </a:stretch>
        </p:blipFill>
        <p:spPr bwMode="auto">
          <a:xfrm>
            <a:off x="25420" y="-457200"/>
            <a:ext cx="13004780" cy="97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10" y="928887"/>
            <a:ext cx="11734800" cy="1799827"/>
          </a:xfrm>
        </p:spPr>
        <p:txBody>
          <a:bodyPr>
            <a:normAutofit/>
          </a:bodyPr>
          <a:lstStyle/>
          <a:p>
            <a:pPr algn="r"/>
            <a:r>
              <a:rPr lang="en-US" sz="8800" dirty="0">
                <a:solidFill>
                  <a:srgbClr val="FFFF00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PARTICIPACIÓN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442067"/>
              </p:ext>
            </p:extLst>
          </p:nvPr>
        </p:nvGraphicFramePr>
        <p:xfrm>
          <a:off x="1072189" y="3657601"/>
          <a:ext cx="10856877" cy="383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ED3FEAC-E201-4226-9305-3C4E51BFF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33"/>
                </a:solidFill>
              </a:rPr>
              <a:t>Evaluaciones</a:t>
            </a:r>
            <a:endParaRPr lang="en-US" dirty="0">
              <a:solidFill>
                <a:srgbClr val="FFFF33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815262"/>
              </p:ext>
            </p:extLst>
          </p:nvPr>
        </p:nvGraphicFramePr>
        <p:xfrm>
          <a:off x="939800" y="2057400"/>
          <a:ext cx="1085687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8082" y="6553200"/>
            <a:ext cx="6190958" cy="2916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07B07-FE33-AB4C-B9AB-0F5AC9E6C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181" y="7005100"/>
            <a:ext cx="2554380" cy="15204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FE55DA-2322-C94C-A830-E6D3C33A81F2}"/>
              </a:ext>
            </a:extLst>
          </p:cNvPr>
          <p:cNvSpPr/>
          <p:nvPr/>
        </p:nvSpPr>
        <p:spPr>
          <a:xfrm>
            <a:off x="6552149" y="7538500"/>
            <a:ext cx="35183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800" b="1" dirty="0"/>
              <a:t>Cronología:</a:t>
            </a:r>
            <a:endParaRPr lang="es-MX" sz="1800" dirty="0"/>
          </a:p>
          <a:p>
            <a:pPr lvl="1"/>
            <a:r>
              <a:rPr lang="es-MX" sz="1600" b="1" dirty="0"/>
              <a:t>Evaluaciones Estatales</a:t>
            </a:r>
            <a:endParaRPr lang="es-MX" sz="1600" dirty="0"/>
          </a:p>
          <a:p>
            <a:pPr lvl="2"/>
            <a:r>
              <a:rPr lang="es-MX" sz="1600" dirty="0"/>
              <a:t>Grados 3-8 – Otoño después de tomar examen</a:t>
            </a:r>
          </a:p>
          <a:p>
            <a:pPr lvl="1"/>
            <a:r>
              <a:rPr lang="es-MX" sz="1600" b="1" dirty="0"/>
              <a:t>Acceso WIDA  </a:t>
            </a:r>
            <a:r>
              <a:rPr lang="es-MX" sz="1600" dirty="0"/>
              <a:t>– Primavera del año escolar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>
          <a:xfrm>
            <a:off x="1302561" y="838200"/>
            <a:ext cx="10856878" cy="2122143"/>
          </a:xfrm>
        </p:spPr>
        <p:txBody>
          <a:bodyPr/>
          <a:lstStyle/>
          <a:p>
            <a:r>
              <a:rPr lang="en-US" dirty="0" err="1">
                <a:solidFill>
                  <a:srgbClr val="FFFF33"/>
                </a:solidFill>
              </a:rPr>
              <a:t>Fondos</a:t>
            </a:r>
            <a:r>
              <a:rPr lang="en-US" dirty="0">
                <a:solidFill>
                  <a:srgbClr val="FFFF33"/>
                </a:solidFill>
              </a:rPr>
              <a:t> de </a:t>
            </a:r>
            <a:r>
              <a:rPr lang="en-US" dirty="0" err="1">
                <a:solidFill>
                  <a:srgbClr val="FFFF33"/>
                </a:solidFill>
              </a:rPr>
              <a:t>Titulo</a:t>
            </a:r>
            <a:r>
              <a:rPr lang="en-US" dirty="0">
                <a:solidFill>
                  <a:srgbClr val="FFFF33"/>
                </a:solidFill>
              </a:rPr>
              <a:t> 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92200" y="3251200"/>
            <a:ext cx="5638800" cy="5718101"/>
          </a:xfrm>
        </p:spPr>
        <p:txBody>
          <a:bodyPr>
            <a:normAutofit fontScale="92500"/>
          </a:bodyPr>
          <a:lstStyle/>
          <a:p>
            <a:pPr marL="508000" indent="-457200">
              <a:buFont typeface="Wingdings" pitchFamily="2" charset="2"/>
              <a:buChar char="Ø"/>
            </a:pPr>
            <a:r>
              <a:rPr lang="es-ES" sz="2800" dirty="0">
                <a:latin typeface="News Gothic MT"/>
                <a:sym typeface="News Gothic MT"/>
              </a:rPr>
              <a:t>Los fondos de Título I se dividen para que las escuelas con mas estudiantes de bajos ingresos obtengan más fondos. </a:t>
            </a:r>
          </a:p>
          <a:p>
            <a:pPr marL="508000" indent="-457200">
              <a:buFont typeface="Wingdings" pitchFamily="2" charset="2"/>
              <a:buChar char="Ø"/>
            </a:pPr>
            <a:r>
              <a:rPr lang="es-ES" sz="2800" dirty="0">
                <a:latin typeface="News Gothic MT"/>
                <a:sym typeface="News Gothic MT"/>
              </a:rPr>
              <a:t>Los fondos son asignados desde el porcentaje más alto hacia el mas bajo.</a:t>
            </a:r>
          </a:p>
          <a:p>
            <a:pPr marL="50800" indent="0" eaLnBrk="1" hangingPunct="1">
              <a:buFontTx/>
              <a:buNone/>
            </a:pPr>
            <a:endParaRPr lang="en-US" sz="2600" dirty="0"/>
          </a:p>
          <a:p>
            <a:pPr marL="50800" indent="0" algn="ctr">
              <a:buNone/>
            </a:pP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Esta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tabla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es un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ejemplo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cuatro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escuelas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primarias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y el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porcentaje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estudiantes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que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reciben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almuerzos gratis o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reducidos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52006" y="2237900"/>
            <a:ext cx="5993994" cy="673140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784FB10-32AF-4EF0-9AAE-D4084DD1D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1" name="id-FCAE1618-C275-47C9-97DC-DF3818DD394C" descr="Image.jpeg">
            <a:extLst>
              <a:ext uri="{FF2B5EF4-FFF2-40B4-BE49-F238E27FC236}">
                <a16:creationId xmlns:a16="http://schemas.microsoft.com/office/drawing/2014/main" id="{98EBB5C8-4C8E-4550-9F51-C2738EE47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634" t="30339" r="414634" b="10961"/>
          <a:stretch>
            <a:fillRect/>
          </a:stretch>
        </p:blipFill>
        <p:spPr bwMode="auto">
          <a:xfrm>
            <a:off x="0" y="838200"/>
            <a:ext cx="2082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5EF9F46-9553-44F8-8DB0-BFD6AFB3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1854" y="294603"/>
            <a:ext cx="13636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5" name="id-FCAE1618-C275-47C9-97DC-DF3818DD394C" descr="Image.jpeg">
            <a:extLst>
              <a:ext uri="{FF2B5EF4-FFF2-40B4-BE49-F238E27FC236}">
                <a16:creationId xmlns:a16="http://schemas.microsoft.com/office/drawing/2014/main" id="{1796E104-6E43-4DDB-91A2-C00A4AAF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910" y="294604"/>
            <a:ext cx="2082799" cy="28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5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d-25EFB69C-8D20-4F6D-90C7-3AC8C45DA9E1" descr="Image.jpeg">
            <a:extLst>
              <a:ext uri="{FF2B5EF4-FFF2-40B4-BE49-F238E27FC236}">
                <a16:creationId xmlns:a16="http://schemas.microsoft.com/office/drawing/2014/main" id="{029B5E65-934A-4FDA-A9C7-3DBE3821E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>
            <a:fillRect/>
          </a:stretch>
        </p:blipFill>
        <p:spPr bwMode="auto">
          <a:xfrm>
            <a:off x="20" y="-1"/>
            <a:ext cx="13004780" cy="976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8000" dirty="0">
                <a:solidFill>
                  <a:srgbClr val="FFFF33"/>
                </a:solidFill>
                <a:highlight>
                  <a:srgbClr val="000000"/>
                </a:highlight>
                <a:latin typeface="Impact" panose="020B0806030902050204" pitchFamily="34" charset="0"/>
              </a:rPr>
              <a:t>Fondos del programa</a:t>
            </a:r>
            <a:endParaRPr lang="en-US" sz="8000" dirty="0">
              <a:solidFill>
                <a:srgbClr val="FFFF00"/>
              </a:solidFill>
              <a:highlight>
                <a:srgbClr val="000000"/>
              </a:highlight>
              <a:latin typeface="Impact" panose="020B080603090205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23428"/>
              </p:ext>
            </p:extLst>
          </p:nvPr>
        </p:nvGraphicFramePr>
        <p:xfrm>
          <a:off x="893763" y="2597150"/>
          <a:ext cx="11217275" cy="618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7F1A9CF3-6273-4576-BED6-6BB44F6DF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0"/>
            <a:ext cx="10856878" cy="212214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00"/>
                </a:solidFill>
              </a:rPr>
            </a:br>
            <a:r>
              <a:rPr lang="en-US" dirty="0" err="1">
                <a:solidFill>
                  <a:srgbClr val="FFFF00"/>
                </a:solidFill>
              </a:rPr>
              <a:t>Política</a:t>
            </a:r>
            <a:r>
              <a:rPr lang="en-US" dirty="0">
                <a:solidFill>
                  <a:srgbClr val="FFFF00"/>
                </a:solidFill>
              </a:rPr>
              <a:t> del </a:t>
            </a:r>
            <a:r>
              <a:rPr lang="en-US" dirty="0" err="1">
                <a:solidFill>
                  <a:srgbClr val="FFFF00"/>
                </a:solidFill>
              </a:rPr>
              <a:t>distrito</a:t>
            </a:r>
            <a:r>
              <a:rPr lang="en-US" dirty="0">
                <a:solidFill>
                  <a:srgbClr val="FFFF00"/>
                </a:solidFill>
              </a:rPr>
              <a:t> - </a:t>
            </a:r>
            <a:r>
              <a:rPr lang="en-US" dirty="0" err="1">
                <a:solidFill>
                  <a:srgbClr val="FFFF00"/>
                </a:solidFill>
              </a:rPr>
              <a:t>participación</a:t>
            </a:r>
            <a:r>
              <a:rPr lang="en-US" dirty="0">
                <a:solidFill>
                  <a:srgbClr val="FFFF00"/>
                </a:solidFill>
              </a:rPr>
              <a:t> familiar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2978986"/>
              </p:ext>
            </p:extLst>
          </p:nvPr>
        </p:nvGraphicFramePr>
        <p:xfrm>
          <a:off x="1270000" y="2946400"/>
          <a:ext cx="104648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03056" y="8195059"/>
            <a:ext cx="2635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500" dirty="0">
                <a:solidFill>
                  <a:schemeClr val="accent4"/>
                </a:solidFill>
              </a:rPr>
            </a:br>
            <a:r>
              <a:rPr lang="en-US" sz="1500" dirty="0" err="1">
                <a:solidFill>
                  <a:schemeClr val="accent4"/>
                </a:solidFill>
              </a:rPr>
              <a:t>Política</a:t>
            </a:r>
            <a:r>
              <a:rPr lang="en-US" sz="1500" dirty="0">
                <a:solidFill>
                  <a:schemeClr val="accent4"/>
                </a:solidFill>
              </a:rPr>
              <a:t> de la Junta 5200</a:t>
            </a:r>
            <a:endParaRPr lang="en-US" sz="1500" i="1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1255340" y="-703530"/>
            <a:ext cx="10856878" cy="2122143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FF00"/>
                </a:solidFill>
              </a:rPr>
            </a:br>
            <a:r>
              <a:rPr lang="en-US" dirty="0" err="1">
                <a:solidFill>
                  <a:srgbClr val="FFFF00"/>
                </a:solidFill>
              </a:rPr>
              <a:t>Acuerdo</a:t>
            </a:r>
            <a:r>
              <a:rPr lang="en-US" dirty="0">
                <a:solidFill>
                  <a:srgbClr val="FFFF00"/>
                </a:solidFill>
              </a:rPr>
              <a:t> entre la </a:t>
            </a:r>
            <a:r>
              <a:rPr lang="en-US" dirty="0" err="1">
                <a:solidFill>
                  <a:srgbClr val="FFFF00"/>
                </a:solidFill>
              </a:rPr>
              <a:t>escuela</a:t>
            </a:r>
            <a:r>
              <a:rPr lang="en-US" dirty="0">
                <a:solidFill>
                  <a:srgbClr val="FFFF00"/>
                </a:solidFill>
              </a:rPr>
              <a:t> y los padres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524168"/>
              </p:ext>
            </p:extLst>
          </p:nvPr>
        </p:nvGraphicFramePr>
        <p:xfrm>
          <a:off x="1073960" y="1752600"/>
          <a:ext cx="11219639" cy="781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d-4B166A52-2590-4830-ADD5-D5B88E8A2807" descr="Image.jpeg">
            <a:extLst>
              <a:ext uri="{FF2B5EF4-FFF2-40B4-BE49-F238E27FC236}">
                <a16:creationId xmlns:a16="http://schemas.microsoft.com/office/drawing/2014/main" id="{2088204E-086A-4CF7-980D-0BD2EA43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30297"/>
          <a:stretch>
            <a:fillRect/>
          </a:stretch>
        </p:blipFill>
        <p:spPr bwMode="auto">
          <a:xfrm>
            <a:off x="6645963" y="1139960"/>
            <a:ext cx="5539502" cy="68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335124" y="917485"/>
            <a:ext cx="5472076" cy="2333716"/>
          </a:xfrm>
        </p:spPr>
        <p:txBody>
          <a:bodyPr anchor="t">
            <a:normAutofit fontScale="90000"/>
          </a:bodyPr>
          <a:lstStyle/>
          <a:p>
            <a:r>
              <a:rPr lang="es-ES" sz="6000" dirty="0"/>
              <a:t>calificaciones del educadores</a:t>
            </a:r>
            <a:endParaRPr lang="en-US" sz="6000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1335124" y="3251201"/>
            <a:ext cx="4224428" cy="5604756"/>
          </a:xfrm>
        </p:spPr>
        <p:txBody>
          <a:bodyPr lIns="0" tIns="0" rIns="0" bIns="0">
            <a:normAutofit/>
          </a:bodyPr>
          <a:lstStyle/>
          <a:p>
            <a:pPr marL="406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Blip>
                <a:blip r:embed="rId5"/>
              </a:buBlip>
            </a:pPr>
            <a:r>
              <a:rPr lang="en-US" sz="2200" b="1" dirty="0">
                <a:latin typeface="News Gothic MT"/>
                <a:sym typeface="News Gothic MT"/>
              </a:rPr>
              <a:t>Teachers must meet Nevada Los maestros </a:t>
            </a:r>
            <a:r>
              <a:rPr lang="en-US" sz="2200" b="1" dirty="0" err="1">
                <a:latin typeface="News Gothic MT"/>
                <a:sym typeface="News Gothic MT"/>
              </a:rPr>
              <a:t>deben</a:t>
            </a:r>
            <a:r>
              <a:rPr lang="en-US" sz="2200" b="1" dirty="0">
                <a:latin typeface="News Gothic MT"/>
                <a:sym typeface="News Gothic MT"/>
              </a:rPr>
              <a:t> </a:t>
            </a:r>
            <a:r>
              <a:rPr lang="en-US" sz="2200" b="1" dirty="0" err="1">
                <a:latin typeface="News Gothic MT"/>
                <a:sym typeface="News Gothic MT"/>
              </a:rPr>
              <a:t>cumplir</a:t>
            </a:r>
            <a:r>
              <a:rPr lang="en-US" sz="2200" b="1" dirty="0">
                <a:latin typeface="News Gothic MT"/>
                <a:sym typeface="News Gothic MT"/>
              </a:rPr>
              <a:t> con los </a:t>
            </a:r>
            <a:r>
              <a:rPr lang="en-US" sz="2200" b="1" dirty="0" err="1">
                <a:latin typeface="News Gothic MT"/>
                <a:sym typeface="News Gothic MT"/>
              </a:rPr>
              <a:t>requisitos</a:t>
            </a:r>
            <a:r>
              <a:rPr lang="en-US" sz="2200" b="1" dirty="0">
                <a:latin typeface="News Gothic MT"/>
                <a:sym typeface="News Gothic MT"/>
              </a:rPr>
              <a:t> de </a:t>
            </a:r>
            <a:r>
              <a:rPr lang="en-US" sz="2200" b="1" dirty="0" err="1">
                <a:latin typeface="News Gothic MT" panose="020B0503020103020203" pitchFamily="34" charset="0"/>
              </a:rPr>
              <a:t>certificación</a:t>
            </a:r>
            <a:r>
              <a:rPr lang="en-US" sz="2200" b="1" dirty="0">
                <a:latin typeface="News Gothic MT" panose="020B0503020103020203" pitchFamily="34" charset="0"/>
              </a:rPr>
              <a:t> de Nevada</a:t>
            </a:r>
            <a:endParaRPr lang="en-US" sz="2200" b="1" dirty="0">
              <a:latin typeface="News Gothic MT" panose="020B0503020103020203" pitchFamily="34" charset="0"/>
              <a:sym typeface="News Gothic MT"/>
            </a:endParaRPr>
          </a:p>
          <a:p>
            <a:pPr marL="406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Blip>
                <a:blip r:embed="rId5"/>
              </a:buBlip>
            </a:pPr>
            <a:r>
              <a:rPr lang="es-ES" sz="2200" b="1" dirty="0">
                <a:latin typeface="News Gothic MT" panose="020B0503020103020203" pitchFamily="34" charset="0"/>
              </a:rPr>
              <a:t>Los </a:t>
            </a:r>
            <a:r>
              <a:rPr lang="es-ES" sz="2200" b="1" dirty="0" err="1">
                <a:latin typeface="News Gothic MT" panose="020B0503020103020203" pitchFamily="34" charset="0"/>
              </a:rPr>
              <a:t>paraprofesionales</a:t>
            </a:r>
            <a:r>
              <a:rPr lang="es-ES" sz="2200" b="1" dirty="0">
                <a:latin typeface="News Gothic MT" panose="020B0503020103020203" pitchFamily="34" charset="0"/>
              </a:rPr>
              <a:t> están altamente calificados</a:t>
            </a:r>
          </a:p>
          <a:p>
            <a:pPr marL="406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55000"/>
              <a:buBlip>
                <a:blip r:embed="rId5"/>
              </a:buBlip>
            </a:pPr>
            <a:r>
              <a:rPr lang="en-US" sz="2200" b="1" dirty="0">
                <a:latin typeface="News Gothic MT" panose="020B0503020103020203" pitchFamily="34" charset="0"/>
              </a:rPr>
              <a:t>Se </a:t>
            </a:r>
            <a:r>
              <a:rPr lang="en-US" sz="2200" b="1" dirty="0" err="1">
                <a:latin typeface="News Gothic MT" panose="020B0503020103020203" pitchFamily="34" charset="0"/>
              </a:rPr>
              <a:t>notifica</a:t>
            </a:r>
            <a:r>
              <a:rPr lang="en-US" sz="2200" b="1" dirty="0">
                <a:latin typeface="News Gothic MT" panose="020B0503020103020203" pitchFamily="34" charset="0"/>
              </a:rPr>
              <a:t> </a:t>
            </a:r>
            <a:r>
              <a:rPr lang="en-US" sz="2200" b="1" dirty="0" err="1">
                <a:latin typeface="News Gothic MT" panose="020B0503020103020203" pitchFamily="34" charset="0"/>
              </a:rPr>
              <a:t>oportunamente</a:t>
            </a:r>
            <a:r>
              <a:rPr lang="en-US" sz="2200" b="1" dirty="0">
                <a:latin typeface="News Gothic MT" panose="020B0503020103020203" pitchFamily="34" charset="0"/>
              </a:rPr>
              <a:t> </a:t>
            </a:r>
            <a:r>
              <a:rPr lang="en-US" sz="2200" b="1" dirty="0" err="1">
                <a:latin typeface="News Gothic MT" panose="020B0503020103020203" pitchFamily="34" charset="0"/>
              </a:rPr>
              <a:t>si</a:t>
            </a:r>
            <a:r>
              <a:rPr lang="en-US" sz="2200" b="1" dirty="0">
                <a:latin typeface="News Gothic MT" panose="020B0503020103020203" pitchFamily="34" charset="0"/>
              </a:rPr>
              <a:t> un maestro que no </a:t>
            </a:r>
            <a:r>
              <a:rPr lang="en-US" sz="2200" b="1" dirty="0" err="1">
                <a:latin typeface="News Gothic MT" panose="020B0503020103020203" pitchFamily="34" charset="0"/>
              </a:rPr>
              <a:t>cumple</a:t>
            </a:r>
            <a:r>
              <a:rPr lang="en-US" sz="2200" b="1" dirty="0">
                <a:latin typeface="News Gothic MT" panose="020B0503020103020203" pitchFamily="34" charset="0"/>
              </a:rPr>
              <a:t> con los </a:t>
            </a:r>
            <a:r>
              <a:rPr lang="en-US" sz="2200" b="1" dirty="0" err="1">
                <a:latin typeface="News Gothic MT" panose="020B0503020103020203" pitchFamily="34" charset="0"/>
              </a:rPr>
              <a:t>requisitos</a:t>
            </a:r>
            <a:r>
              <a:rPr lang="en-US" sz="2200" b="1" dirty="0">
                <a:latin typeface="News Gothic MT" panose="020B0503020103020203" pitchFamily="34" charset="0"/>
              </a:rPr>
              <a:t> de </a:t>
            </a:r>
            <a:r>
              <a:rPr lang="en-US" sz="2200" b="1" dirty="0" err="1">
                <a:latin typeface="News Gothic MT" panose="020B0503020103020203" pitchFamily="34" charset="0"/>
              </a:rPr>
              <a:t>certificación</a:t>
            </a:r>
            <a:r>
              <a:rPr lang="en-US" sz="2200" b="1" dirty="0">
                <a:latin typeface="News Gothic MT" panose="020B0503020103020203" pitchFamily="34" charset="0"/>
              </a:rPr>
              <a:t> del Estado ha </a:t>
            </a:r>
            <a:r>
              <a:rPr lang="en-US" sz="2200" b="1" dirty="0" err="1">
                <a:latin typeface="News Gothic MT" panose="020B0503020103020203" pitchFamily="34" charset="0"/>
              </a:rPr>
              <a:t>enseñado</a:t>
            </a:r>
            <a:r>
              <a:rPr lang="en-US" sz="2200" b="1" dirty="0">
                <a:latin typeface="News Gothic MT" panose="020B0503020103020203" pitchFamily="34" charset="0"/>
              </a:rPr>
              <a:t> a un </a:t>
            </a:r>
            <a:r>
              <a:rPr lang="en-US" sz="2200" b="1" dirty="0" err="1">
                <a:latin typeface="News Gothic MT" panose="020B0503020103020203" pitchFamily="34" charset="0"/>
              </a:rPr>
              <a:t>estudiante</a:t>
            </a:r>
            <a:r>
              <a:rPr lang="en-US" sz="2200" b="1" dirty="0">
                <a:latin typeface="News Gothic MT" panose="020B0503020103020203" pitchFamily="34" charset="0"/>
              </a:rPr>
              <a:t> </a:t>
            </a:r>
            <a:r>
              <a:rPr lang="en-US" sz="2200" b="1" dirty="0" err="1">
                <a:latin typeface="News Gothic MT" panose="020B0503020103020203" pitchFamily="34" charset="0"/>
              </a:rPr>
              <a:t>durante</a:t>
            </a:r>
            <a:r>
              <a:rPr lang="en-US" sz="2200" b="1" dirty="0">
                <a:latin typeface="News Gothic MT" panose="020B0503020103020203" pitchFamily="34" charset="0"/>
              </a:rPr>
              <a:t> 4 o </a:t>
            </a:r>
            <a:r>
              <a:rPr lang="en-US" sz="2200" b="1" dirty="0" err="1">
                <a:latin typeface="News Gothic MT" panose="020B0503020103020203" pitchFamily="34" charset="0"/>
              </a:rPr>
              <a:t>más</a:t>
            </a:r>
            <a:r>
              <a:rPr lang="en-US" sz="2200" b="1" dirty="0">
                <a:latin typeface="News Gothic MT" panose="020B0503020103020203" pitchFamily="34" charset="0"/>
              </a:rPr>
              <a:t> </a:t>
            </a:r>
            <a:r>
              <a:rPr lang="en-US" sz="2200" b="1" dirty="0" err="1">
                <a:latin typeface="News Gothic MT" panose="020B0503020103020203" pitchFamily="34" charset="0"/>
              </a:rPr>
              <a:t>semanas</a:t>
            </a:r>
            <a:r>
              <a:rPr lang="en-US" sz="2200" b="1" dirty="0">
                <a:latin typeface="News Gothic MT" panose="020B0503020103020203" pitchFamily="34" charset="0"/>
              </a:rPr>
              <a:t> </a:t>
            </a:r>
            <a:r>
              <a:rPr lang="en-US" sz="2200" b="1" dirty="0" err="1">
                <a:latin typeface="News Gothic MT" panose="020B0503020103020203" pitchFamily="34" charset="0"/>
              </a:rPr>
              <a:t>seguidas</a:t>
            </a:r>
            <a:r>
              <a:rPr lang="en-US" sz="2200" b="1" dirty="0">
                <a:latin typeface="News Gothic MT" panose="020B0503020103020203" pitchFamily="34" charset="0"/>
              </a:rPr>
              <a:t>, es </a:t>
            </a:r>
            <a:r>
              <a:rPr lang="en-US" sz="2200" b="1" dirty="0" err="1">
                <a:latin typeface="News Gothic MT" panose="020B0503020103020203" pitchFamily="34" charset="0"/>
              </a:rPr>
              <a:t>decir</a:t>
            </a:r>
            <a:r>
              <a:rPr lang="en-US" sz="2200" b="1" dirty="0">
                <a:latin typeface="News Gothic MT" panose="020B0503020103020203" pitchFamily="34" charset="0"/>
              </a:rPr>
              <a:t>, un </a:t>
            </a:r>
            <a:r>
              <a:rPr lang="en-US" sz="2200" b="1" dirty="0" err="1">
                <a:latin typeface="News Gothic MT" panose="020B0503020103020203" pitchFamily="34" charset="0"/>
              </a:rPr>
              <a:t>sustituto</a:t>
            </a:r>
            <a:r>
              <a:rPr lang="en-US" sz="2200" b="1" dirty="0">
                <a:latin typeface="News Gothic MT" panose="020B0503020103020203" pitchFamily="34" charset="0"/>
              </a:rPr>
              <a:t> a largo </a:t>
            </a:r>
            <a:r>
              <a:rPr lang="en-US" sz="2200" b="1" dirty="0" err="1">
                <a:latin typeface="News Gothic MT" panose="020B0503020103020203" pitchFamily="34" charset="0"/>
              </a:rPr>
              <a:t>plazo</a:t>
            </a:r>
            <a:r>
              <a:rPr lang="en-US" sz="2200" b="1" dirty="0">
                <a:latin typeface="News Gothic MT" panose="020B0503020103020203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C69BF-55B4-4237-9D91-986F45CB6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82" y="6502400"/>
            <a:ext cx="7528861" cy="2793622"/>
          </a:xfrm>
          <a:prstGeom prst="rect">
            <a:avLst/>
          </a:prstGeom>
          <a:solidFill>
            <a:srgbClr val="54394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9206" y="6779835"/>
            <a:ext cx="7033802" cy="2311410"/>
          </a:xfrm>
        </p:spPr>
        <p:txBody>
          <a:bodyPr>
            <a:normAutofit/>
          </a:bodyPr>
          <a:lstStyle/>
          <a:p>
            <a:pPr algn="r"/>
            <a:r>
              <a:rPr lang="es-MX" sz="5400" dirty="0">
                <a:solidFill>
                  <a:srgbClr val="FFFF00"/>
                </a:solidFill>
                <a:latin typeface="Impact" panose="020B0806030902050204" pitchFamily="34" charset="0"/>
              </a:rPr>
              <a:t>El derecho a saber de los padres-nivel escolar</a:t>
            </a:r>
            <a:endParaRPr lang="en-US" sz="54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11265" name="id-115F9054-A863-4480-9B5B-3D127F41E3C3" descr="Image.jpeg">
            <a:extLst>
              <a:ext uri="{FF2B5EF4-FFF2-40B4-BE49-F238E27FC236}">
                <a16:creationId xmlns:a16="http://schemas.microsoft.com/office/drawing/2014/main" id="{8ED3588F-9518-4C15-85D7-0E59AA86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13752" b="1"/>
          <a:stretch>
            <a:fillRect/>
          </a:stretch>
        </p:blipFill>
        <p:spPr bwMode="auto">
          <a:xfrm>
            <a:off x="349383" y="457575"/>
            <a:ext cx="7528860" cy="5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7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965" y="457574"/>
            <a:ext cx="4624654" cy="88384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063066"/>
              </p:ext>
            </p:extLst>
          </p:nvPr>
        </p:nvGraphicFramePr>
        <p:xfrm>
          <a:off x="8522764" y="914400"/>
          <a:ext cx="3653055" cy="800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63533E8F-7D1C-4DF8-AFB2-583F64AE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últimas</a:t>
            </a:r>
            <a:r>
              <a:rPr lang="en-US" dirty="0"/>
              <a:t> </a:t>
            </a:r>
            <a:r>
              <a:rPr lang="en-US" dirty="0" err="1"/>
              <a:t>noticias</a:t>
            </a:r>
            <a:br>
              <a:rPr lang="en-US" dirty="0"/>
            </a:br>
            <a:r>
              <a:rPr lang="en-US" sz="5300" dirty="0" err="1"/>
              <a:t>Directora</a:t>
            </a:r>
            <a:r>
              <a:rPr lang="en-US" sz="5300" dirty="0"/>
              <a:t> – </a:t>
            </a:r>
            <a:r>
              <a:rPr lang="en-US" sz="5300" dirty="0" err="1"/>
              <a:t>sra.</a:t>
            </a:r>
            <a:r>
              <a:rPr lang="en-US" sz="5300" dirty="0"/>
              <a:t> Weir</a:t>
            </a:r>
            <a:br>
              <a:rPr lang="en-US" sz="5300" dirty="0"/>
            </a:br>
            <a:r>
              <a:rPr lang="en-US" sz="5300" dirty="0" err="1"/>
              <a:t>Subdirectora</a:t>
            </a:r>
            <a:r>
              <a:rPr lang="en-US" sz="5300" dirty="0"/>
              <a:t> – Sra. Walker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0008EB-D0AE-4348-9570-4985AFC7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4355" r="-2833" b="24926"/>
          <a:stretch/>
        </p:blipFill>
        <p:spPr>
          <a:xfrm>
            <a:off x="2844800" y="3504622"/>
            <a:ext cx="8675337" cy="57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23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062962"/>
              </p:ext>
            </p:extLst>
          </p:nvPr>
        </p:nvGraphicFramePr>
        <p:xfrm>
          <a:off x="1335122" y="3251204"/>
          <a:ext cx="10856878" cy="511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El derecho a saber de los padres-nivel distrito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46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122" y="543837"/>
            <a:ext cx="10856878" cy="980163"/>
          </a:xfrm>
        </p:spPr>
        <p:txBody>
          <a:bodyPr>
            <a:normAutofit fontScale="90000"/>
          </a:bodyPr>
          <a:lstStyle/>
          <a:p>
            <a:r>
              <a:rPr lang="en-US" sz="8100">
                <a:solidFill>
                  <a:srgbClr val="FFFF00"/>
                </a:solidFill>
              </a:rPr>
              <a:t>CSI-TSI-ATSI</a:t>
            </a:r>
            <a:br>
              <a:rPr lang="en-US">
                <a:solidFill>
                  <a:srgbClr val="FFFF00"/>
                </a:solidFill>
              </a:rPr>
            </a:br>
            <a:br>
              <a:rPr lang="en-US"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133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3788" y="3567854"/>
            <a:ext cx="11508212" cy="5665894"/>
          </a:xfrm>
        </p:spPr>
        <p:txBody>
          <a:bodyPr>
            <a:noAutofit/>
          </a:bodyPr>
          <a:lstStyle/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No hay </a:t>
            </a:r>
            <a:r>
              <a:rPr lang="en-US" sz="2800" dirty="0" err="1"/>
              <a:t>puntajes</a:t>
            </a:r>
            <a:r>
              <a:rPr lang="en-US" sz="2800" dirty="0"/>
              <a:t> SBAC </a:t>
            </a:r>
            <a:r>
              <a:rPr lang="en-US" sz="2800" dirty="0" err="1"/>
              <a:t>actualizados</a:t>
            </a:r>
            <a:r>
              <a:rPr lang="en-US" sz="2800" dirty="0"/>
              <a:t> del </a:t>
            </a:r>
            <a:r>
              <a:rPr lang="en-US" sz="2800" dirty="0" err="1"/>
              <a:t>año</a:t>
            </a:r>
            <a:r>
              <a:rPr lang="en-US" sz="2800" dirty="0"/>
              <a:t> escolar 19-20 </a:t>
            </a:r>
            <a:endParaRPr lang="en-US" sz="2800" dirty="0">
              <a:cs typeface="Helvetica" panose="020B0604020202020204" pitchFamily="34" charset="0"/>
            </a:endParaRP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sz="2800" dirty="0"/>
              <a:t>12% de ACCESO </a:t>
            </a:r>
            <a:r>
              <a:rPr lang="es-ES" sz="2800" dirty="0" err="1"/>
              <a:t>salio</a:t>
            </a:r>
            <a:r>
              <a:rPr lang="es-ES" sz="2800" dirty="0"/>
              <a:t> - comparado al 8% en 18-19 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 err="1"/>
              <a:t>Fuerte</a:t>
            </a:r>
            <a:r>
              <a:rPr lang="en-US" sz="2800" dirty="0"/>
              <a:t> </a:t>
            </a:r>
            <a:r>
              <a:rPr lang="en-US" sz="2800" dirty="0" err="1"/>
              <a:t>crecimiento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los </a:t>
            </a:r>
            <a:r>
              <a:rPr lang="en-US" sz="2800" dirty="0" err="1"/>
              <a:t>componentes</a:t>
            </a:r>
            <a:r>
              <a:rPr lang="en-US" sz="2800" dirty="0"/>
              <a:t> de </a:t>
            </a:r>
            <a:r>
              <a:rPr lang="en-US" sz="2800" dirty="0" err="1"/>
              <a:t>escritura</a:t>
            </a:r>
            <a:r>
              <a:rPr lang="en-US" sz="2800" dirty="0"/>
              <a:t> ACCESS 1 ° - 5 °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Helvetica" panose="020B0604020202020204" pitchFamily="34" charset="0"/>
              </a:rPr>
              <a:t>TNTP - The New Teacher Project - </a:t>
            </a:r>
            <a:r>
              <a:rPr lang="en-US" sz="2800" dirty="0" err="1">
                <a:cs typeface="Helvetica" panose="020B0604020202020204" pitchFamily="34" charset="0"/>
              </a:rPr>
              <a:t>Continuación</a:t>
            </a:r>
            <a:r>
              <a:rPr lang="en-US" sz="2800" dirty="0">
                <a:cs typeface="Helvetica" panose="020B0604020202020204" pitchFamily="34" charset="0"/>
              </a:rPr>
              <a:t> de la </a:t>
            </a:r>
            <a:r>
              <a:rPr lang="en-US" sz="2800" dirty="0" err="1">
                <a:cs typeface="Helvetica" panose="020B0604020202020204" pitchFamily="34" charset="0"/>
              </a:rPr>
              <a:t>asociación</a:t>
            </a:r>
            <a:endParaRPr lang="en-US" sz="2800" dirty="0">
              <a:cs typeface="Helvetica" panose="020B0604020202020204" pitchFamily="34" charset="0"/>
            </a:endParaRP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u="sng" dirty="0">
                <a:cs typeface="Helvetica" panose="020B0604020202020204" pitchFamily="34" charset="0"/>
              </a:rPr>
              <a:t>Meta de </a:t>
            </a:r>
            <a:r>
              <a:rPr lang="en-US" sz="2800" u="sng" dirty="0" err="1">
                <a:cs typeface="Helvetica" panose="020B0604020202020204" pitchFamily="34" charset="0"/>
              </a:rPr>
              <a:t>Lectura</a:t>
            </a:r>
            <a:r>
              <a:rPr lang="en-US" sz="2800" u="sng" dirty="0">
                <a:cs typeface="Helvetica" panose="020B0604020202020204" pitchFamily="34" charset="0"/>
              </a:rPr>
              <a:t> 20-21</a:t>
            </a:r>
            <a:r>
              <a:rPr lang="en-US" sz="2800" dirty="0">
                <a:cs typeface="Helvetica" panose="020B0604020202020204" pitchFamily="34" charset="0"/>
              </a:rPr>
              <a:t> - </a:t>
            </a:r>
            <a:r>
              <a:rPr lang="en-US" sz="2800" dirty="0" err="1">
                <a:cs typeface="Helvetica" panose="020B0604020202020204" pitchFamily="34" charset="0"/>
              </a:rPr>
              <a:t>Estándares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esenciales</a:t>
            </a:r>
            <a:r>
              <a:rPr lang="en-US" sz="2800" dirty="0">
                <a:cs typeface="Helvetica" panose="020B0604020202020204" pitchFamily="34" charset="0"/>
              </a:rPr>
              <a:t> y </a:t>
            </a:r>
            <a:r>
              <a:rPr lang="en-US" sz="2800" dirty="0" err="1">
                <a:cs typeface="Helvetica" panose="020B0604020202020204" pitchFamily="34" charset="0"/>
              </a:rPr>
              <a:t>lenguaje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académico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mejorado</a:t>
            </a:r>
            <a:endParaRPr lang="en-US" sz="2800" dirty="0">
              <a:cs typeface="Helvetica" panose="020B0604020202020204" pitchFamily="34" charset="0"/>
            </a:endParaRP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u="sng" dirty="0">
                <a:cs typeface="Helvetica" panose="020B0604020202020204" pitchFamily="34" charset="0"/>
              </a:rPr>
              <a:t>Meta de </a:t>
            </a:r>
            <a:r>
              <a:rPr lang="en-US" sz="2800" u="sng" dirty="0" err="1">
                <a:cs typeface="Helvetica" panose="020B0604020202020204" pitchFamily="34" charset="0"/>
              </a:rPr>
              <a:t>Matematicas</a:t>
            </a:r>
            <a:r>
              <a:rPr lang="en-US" sz="2800" u="sng" dirty="0">
                <a:cs typeface="Helvetica" panose="020B0604020202020204" pitchFamily="34" charset="0"/>
              </a:rPr>
              <a:t> 20-21 </a:t>
            </a:r>
            <a:r>
              <a:rPr lang="en-US" sz="2800" dirty="0">
                <a:cs typeface="Helvetica" panose="020B0604020202020204" pitchFamily="34" charset="0"/>
              </a:rPr>
              <a:t>– </a:t>
            </a:r>
            <a:r>
              <a:rPr lang="en-US" sz="2800" dirty="0" err="1">
                <a:cs typeface="Helvetica" panose="020B0604020202020204" pitchFamily="34" charset="0"/>
              </a:rPr>
              <a:t>Continuar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aumentando</a:t>
            </a:r>
            <a:r>
              <a:rPr lang="en-US" sz="2800" dirty="0">
                <a:cs typeface="Helvetica" panose="020B0604020202020204" pitchFamily="34" charset="0"/>
              </a:rPr>
              <a:t> la </a:t>
            </a:r>
            <a:r>
              <a:rPr lang="en-US" sz="2800" dirty="0" err="1">
                <a:cs typeface="Helvetica" panose="020B0604020202020204" pitchFamily="34" charset="0"/>
              </a:rPr>
              <a:t>comprensión</a:t>
            </a:r>
            <a:r>
              <a:rPr lang="en-US" sz="2800" dirty="0">
                <a:cs typeface="Helvetica" panose="020B0604020202020204" pitchFamily="34" charset="0"/>
              </a:rPr>
              <a:t> conceptual.</a:t>
            </a:r>
          </a:p>
          <a:p>
            <a:pPr marL="830595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800" u="sng" dirty="0">
                <a:cs typeface="Helvetica" panose="020B0604020202020204" pitchFamily="34" charset="0"/>
              </a:rPr>
              <a:t>Meta de los padres / </a:t>
            </a:r>
            <a:r>
              <a:rPr lang="en-US" sz="2800" u="sng" dirty="0" err="1">
                <a:cs typeface="Helvetica" panose="020B0604020202020204" pitchFamily="34" charset="0"/>
              </a:rPr>
              <a:t>comunidad</a:t>
            </a:r>
            <a:r>
              <a:rPr lang="en-US" sz="2800" u="sng" dirty="0">
                <a:cs typeface="Helvetica" panose="020B0604020202020204" pitchFamily="34" charset="0"/>
              </a:rPr>
              <a:t>: </a:t>
            </a:r>
            <a:r>
              <a:rPr lang="en-US" sz="2800" dirty="0" err="1">
                <a:cs typeface="Helvetica" panose="020B0604020202020204" pitchFamily="34" charset="0"/>
              </a:rPr>
              <a:t>asociación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durante</a:t>
            </a:r>
            <a:r>
              <a:rPr lang="en-US" sz="2800" dirty="0">
                <a:cs typeface="Helvetica" panose="020B0604020202020204" pitchFamily="34" charset="0"/>
              </a:rPr>
              <a:t> </a:t>
            </a:r>
            <a:r>
              <a:rPr lang="en-US" sz="2800" dirty="0" err="1">
                <a:cs typeface="Helvetica" panose="020B0604020202020204" pitchFamily="34" charset="0"/>
              </a:rPr>
              <a:t>todo</a:t>
            </a:r>
            <a:r>
              <a:rPr lang="en-US" sz="2800" dirty="0">
                <a:cs typeface="Helvetica" panose="020B0604020202020204" pitchFamily="34" charset="0"/>
              </a:rPr>
              <a:t> el </a:t>
            </a:r>
            <a:r>
              <a:rPr lang="en-US" sz="2800" dirty="0" err="1">
                <a:cs typeface="Helvetica" panose="020B0604020202020204" pitchFamily="34" charset="0"/>
              </a:rPr>
              <a:t>año</a:t>
            </a:r>
            <a:r>
              <a:rPr lang="en-US" sz="2800" dirty="0">
                <a:cs typeface="Helvetica" panose="020B0604020202020204" pitchFamily="34" charset="0"/>
              </a:rPr>
              <a:t> y </a:t>
            </a:r>
            <a:r>
              <a:rPr lang="en-US" sz="2800" dirty="0" err="1">
                <a:cs typeface="Helvetica" panose="020B0604020202020204" pitchFamily="34" charset="0"/>
              </a:rPr>
              <a:t>incrementar</a:t>
            </a:r>
            <a:r>
              <a:rPr lang="en-US" sz="2800" dirty="0">
                <a:cs typeface="Helvetica" panose="020B0604020202020204" pitchFamily="34" charset="0"/>
              </a:rPr>
              <a:t> la </a:t>
            </a:r>
            <a:r>
              <a:rPr lang="en-US" sz="2800" dirty="0" err="1">
                <a:cs typeface="Helvetica" panose="020B0604020202020204" pitchFamily="34" charset="0"/>
              </a:rPr>
              <a:t>comprensión</a:t>
            </a:r>
            <a:r>
              <a:rPr lang="en-US" sz="2800" dirty="0">
                <a:cs typeface="Helvetica" panose="020B0604020202020204" pitchFamily="34" charset="0"/>
              </a:rPr>
              <a:t> digital.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5122" y="2057400"/>
            <a:ext cx="10856878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753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3" kern="1200" cap="all" spc="213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CSI – Apoyo y mejoramiento completo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MX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TSI – Apoyo y mejoramiento especifico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s-MX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ATSI – Apoyo y mejoramiento especifico adicional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br>
              <a:rPr lang="en-US" sz="240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endParaRPr lang="en-US" sz="2400" dirty="0"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9914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EAD9-7210-44F2-AE8A-7ECC8820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noche</a:t>
            </a:r>
            <a:r>
              <a:rPr lang="en-US" dirty="0"/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2632A-D3E9-48BF-B7B4-B8468F4A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/>
              <a:t>5:30 – Kinder</a:t>
            </a:r>
          </a:p>
          <a:p>
            <a:r>
              <a:rPr lang="en-US" sz="4400" dirty="0"/>
              <a:t>5:45 – 1</a:t>
            </a:r>
            <a:r>
              <a:rPr lang="en-US" sz="4400" baseline="30000" dirty="0"/>
              <a:t>ro</a:t>
            </a:r>
            <a:r>
              <a:rPr lang="en-US" sz="4400" dirty="0"/>
              <a:t> </a:t>
            </a:r>
          </a:p>
          <a:p>
            <a:r>
              <a:rPr lang="en-US" sz="4400" dirty="0"/>
              <a:t>6: 00 – 2</a:t>
            </a:r>
            <a:r>
              <a:rPr lang="en-US" sz="4400" baseline="30000" dirty="0"/>
              <a:t>do</a:t>
            </a:r>
            <a:r>
              <a:rPr lang="en-US" sz="4400" dirty="0"/>
              <a:t> </a:t>
            </a:r>
          </a:p>
          <a:p>
            <a:r>
              <a:rPr lang="en-US" sz="4400" dirty="0"/>
              <a:t>6:15 – 3</a:t>
            </a:r>
            <a:r>
              <a:rPr lang="en-US" sz="4400" baseline="30000" dirty="0"/>
              <a:t>ro</a:t>
            </a:r>
            <a:endParaRPr lang="en-US" sz="4400" dirty="0"/>
          </a:p>
          <a:p>
            <a:r>
              <a:rPr lang="en-US" sz="4400" dirty="0"/>
              <a:t>6:30 – 4</a:t>
            </a:r>
            <a:r>
              <a:rPr lang="en-US" sz="4400" baseline="30000" dirty="0"/>
              <a:t>to</a:t>
            </a:r>
            <a:endParaRPr lang="en-US" sz="4400" dirty="0"/>
          </a:p>
          <a:p>
            <a:r>
              <a:rPr lang="en-US" sz="4400" dirty="0"/>
              <a:t>6:45 – 5</a:t>
            </a:r>
            <a:r>
              <a:rPr lang="en-US" sz="4400" baseline="30000" dirty="0"/>
              <a:t>to</a:t>
            </a:r>
            <a:r>
              <a:rPr lang="en-US" sz="4400" dirty="0"/>
              <a:t>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0A9E7-0A8A-4CA3-ABE6-DE9D79F9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t="32188" r="66992" b="36875"/>
          <a:stretch/>
        </p:blipFill>
        <p:spPr>
          <a:xfrm>
            <a:off x="6045200" y="2113964"/>
            <a:ext cx="5301439" cy="6248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872CA-A18E-4E4B-83B3-8297C8A8D30E}"/>
              </a:ext>
            </a:extLst>
          </p:cNvPr>
          <p:cNvSpPr txBox="1"/>
          <p:nvPr/>
        </p:nvSpPr>
        <p:spPr>
          <a:xfrm>
            <a:off x="6885407" y="8362089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Es </a:t>
            </a:r>
            <a:r>
              <a:rPr lang="en-US" sz="1800" dirty="0" err="1"/>
              <a:t>divertido</a:t>
            </a:r>
            <a:r>
              <a:rPr lang="en-US" sz="1800" dirty="0"/>
              <a:t> </a:t>
            </a:r>
            <a:r>
              <a:rPr lang="en-US" sz="1800" dirty="0" err="1"/>
              <a:t>hacer</a:t>
            </a:r>
            <a:r>
              <a:rPr lang="en-US" sz="1800" dirty="0"/>
              <a:t> lo </a:t>
            </a:r>
            <a:r>
              <a:rPr lang="en-US" sz="1800" dirty="0" err="1"/>
              <a:t>imposible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99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d-346CBC6E-D2B9-4584-9934-CAFC6AD05139" descr="Image.jpeg">
            <a:extLst>
              <a:ext uri="{FF2B5EF4-FFF2-40B4-BE49-F238E27FC236}">
                <a16:creationId xmlns:a16="http://schemas.microsoft.com/office/drawing/2014/main" id="{B2160991-C021-4945-9598-C6CDF83E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0" b="34372"/>
          <a:stretch>
            <a:fillRect/>
          </a:stretch>
        </p:blipFill>
        <p:spPr bwMode="auto">
          <a:xfrm>
            <a:off x="282179" y="10"/>
            <a:ext cx="1276556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3200" y="2286000"/>
            <a:ext cx="11006313" cy="6250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0000" spc="800" dirty="0">
                <a:solidFill>
                  <a:srgbClr val="FFFF00"/>
                </a:solidFill>
                <a:latin typeface="Impact" panose="020B0806030902050204" pitchFamily="34" charset="0"/>
              </a:rPr>
              <a:t>¿ Questions 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9B0CA0-9C83-44D9-B792-F618341BF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0062" y="0"/>
            <a:ext cx="6054738" cy="97536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5571" y="341711"/>
            <a:ext cx="4900023" cy="1361164"/>
          </a:xfrm>
        </p:spPr>
        <p:txBody>
          <a:bodyPr anchor="ctr">
            <a:normAutofit/>
          </a:bodyPr>
          <a:lstStyle/>
          <a:p>
            <a:r>
              <a:rPr lang="en-US" sz="4500" dirty="0"/>
              <a:t>2020 </a:t>
            </a:r>
            <a:br>
              <a:rPr lang="en-US" sz="4500" dirty="0"/>
            </a:br>
            <a:r>
              <a:rPr lang="en-US" sz="4500" dirty="0" err="1"/>
              <a:t>Actualizaciones</a:t>
            </a:r>
            <a:endParaRPr lang="en-US" sz="4500" dirty="0"/>
          </a:p>
        </p:txBody>
      </p:sp>
      <p:pic>
        <p:nvPicPr>
          <p:cNvPr id="3075" name="id-3A2B7BB5-0F5E-413F-86B8-79645FC510E0" descr="Image.jpeg">
            <a:extLst>
              <a:ext uri="{FF2B5EF4-FFF2-40B4-BE49-F238E27FC236}">
                <a16:creationId xmlns:a16="http://schemas.microsoft.com/office/drawing/2014/main" id="{45FEEFDB-AF44-4DFE-A181-2AC17E62E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0" r="-1" b="15591"/>
          <a:stretch>
            <a:fillRect/>
          </a:stretch>
        </p:blipFill>
        <p:spPr bwMode="auto">
          <a:xfrm>
            <a:off x="-32793" y="103129"/>
            <a:ext cx="6982855" cy="4789274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589767"/>
            <a:ext cx="5502366" cy="77828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s-ES" sz="1800" dirty="0"/>
              <a:t>Gracias a los estudiantes y familias en persona por usar máscaras. Recuerde, estamos practicando las 3 reglas de Duncan: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¡</a:t>
            </a:r>
            <a:r>
              <a:rPr lang="en-US" sz="1800" dirty="0" err="1"/>
              <a:t>Cuida</a:t>
            </a:r>
            <a:r>
              <a:rPr lang="en-US" sz="1800" dirty="0"/>
              <a:t> </a:t>
            </a:r>
            <a:r>
              <a:rPr lang="en-US" sz="1800" dirty="0" err="1"/>
              <a:t>tu</a:t>
            </a:r>
            <a:r>
              <a:rPr lang="en-US" sz="1800" dirty="0"/>
              <a:t> </a:t>
            </a:r>
            <a:r>
              <a:rPr lang="en-US" sz="1800" dirty="0" err="1"/>
              <a:t>distancia</a:t>
            </a:r>
            <a:r>
              <a:rPr lang="en-US" sz="1800" dirty="0"/>
              <a:t>!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/>
              <a:t>¡</a:t>
            </a:r>
            <a:r>
              <a:rPr lang="en-US" sz="1800" dirty="0" err="1"/>
              <a:t>Usa</a:t>
            </a:r>
            <a:r>
              <a:rPr lang="en-US" sz="1800" dirty="0"/>
              <a:t> </a:t>
            </a:r>
            <a:r>
              <a:rPr lang="en-US" sz="1800" dirty="0" err="1"/>
              <a:t>tu</a:t>
            </a:r>
            <a:r>
              <a:rPr lang="en-US" sz="1800" dirty="0"/>
              <a:t> </a:t>
            </a:r>
            <a:r>
              <a:rPr lang="en-US" sz="1800" dirty="0" err="1"/>
              <a:t>máscara</a:t>
            </a:r>
            <a:r>
              <a:rPr lang="en-US" sz="1800" dirty="0"/>
              <a:t>!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/>
              <a:t>¡</a:t>
            </a:r>
            <a:r>
              <a:rPr lang="en-US" sz="1800" dirty="0" err="1"/>
              <a:t>Lávese</a:t>
            </a:r>
            <a:r>
              <a:rPr lang="en-US" sz="1800" dirty="0"/>
              <a:t> las manos!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dirty="0" err="1">
                <a:solidFill>
                  <a:schemeClr val="tx1"/>
                </a:solidFill>
              </a:rPr>
              <a:t>Recordatorios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</a:rPr>
              <a:t>No </a:t>
            </a:r>
            <a:r>
              <a:rPr lang="en-US" sz="1800" b="1" dirty="0" err="1">
                <a:solidFill>
                  <a:schemeClr val="tx1"/>
                </a:solidFill>
              </a:rPr>
              <a:t>mochillas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– </a:t>
            </a:r>
            <a:r>
              <a:rPr lang="es-ES" sz="1800" dirty="0"/>
              <a:t>sólo loncheras y carteras o bolsitas que se pueden guardar dentro del escritorio. Esto ayuda a reducir la contaminación cruzada entre estudiantes. Mantenga su mochila en casa con los útiles necesarios para la escuela (como un casillero).</a:t>
            </a:r>
          </a:p>
          <a:p>
            <a:pPr lvl="1">
              <a:lnSpc>
                <a:spcPct val="100000"/>
              </a:lnSpc>
            </a:pPr>
            <a:r>
              <a:rPr lang="es-ES" sz="1800" b="1" dirty="0"/>
              <a:t>Los horarios de aprendizaje </a:t>
            </a:r>
            <a:r>
              <a:rPr lang="es-ES" sz="1800" dirty="0"/>
              <a:t>a distancia (en cartulina de colores brillantes) con nombres de usuario y contraseñas se enviarán a casa esta semana para los estudiantes en persona para asegurarse de que puedan seguir el día de aprendizaje tanto como sea posible</a:t>
            </a:r>
          </a:p>
          <a:p>
            <a:pPr lvl="1">
              <a:lnSpc>
                <a:spcPct val="100000"/>
              </a:lnSpc>
            </a:pPr>
            <a:r>
              <a:rPr lang="es-ES" sz="1800" b="1" dirty="0"/>
              <a:t>Recogida de materiales </a:t>
            </a:r>
            <a:r>
              <a:rPr lang="es-ES" sz="1800" dirty="0"/>
              <a:t>para estudiantes a distancia: este viernes 11 de septiembre</a:t>
            </a:r>
          </a:p>
          <a:p>
            <a:pPr lvl="1">
              <a:lnSpc>
                <a:spcPct val="100000"/>
              </a:lnSpc>
            </a:pPr>
            <a:r>
              <a:rPr lang="pt-BR" sz="1800" b="1" dirty="0" err="1">
                <a:solidFill>
                  <a:schemeClr val="tx1"/>
                </a:solidFill>
              </a:rPr>
              <a:t>Apellidos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00000"/>
              </a:lnSpc>
            </a:pPr>
            <a:r>
              <a:rPr lang="pt-BR" sz="1800" dirty="0" err="1">
                <a:solidFill>
                  <a:schemeClr val="tx1"/>
                </a:solidFill>
              </a:rPr>
              <a:t>Apellidos</a:t>
            </a:r>
            <a:r>
              <a:rPr lang="pt-BR" sz="1516" dirty="0">
                <a:solidFill>
                  <a:schemeClr val="tx1"/>
                </a:solidFill>
              </a:rPr>
              <a:t> A-G- 10-10:30 </a:t>
            </a:r>
          </a:p>
          <a:p>
            <a:pPr lvl="2">
              <a:lnSpc>
                <a:spcPct val="100000"/>
              </a:lnSpc>
            </a:pPr>
            <a:r>
              <a:rPr lang="pt-BR" sz="1800" dirty="0" err="1">
                <a:solidFill>
                  <a:schemeClr val="tx1"/>
                </a:solidFill>
              </a:rPr>
              <a:t>Apellidos</a:t>
            </a:r>
            <a:r>
              <a:rPr lang="pt-BR" sz="1800" dirty="0">
                <a:solidFill>
                  <a:schemeClr val="tx1"/>
                </a:solidFill>
              </a:rPr>
              <a:t> H-L – 10:30-11:00 </a:t>
            </a:r>
          </a:p>
          <a:p>
            <a:pPr lvl="2">
              <a:lnSpc>
                <a:spcPct val="100000"/>
              </a:lnSpc>
            </a:pPr>
            <a:r>
              <a:rPr lang="pt-BR" sz="1800" dirty="0" err="1">
                <a:solidFill>
                  <a:schemeClr val="tx1"/>
                </a:solidFill>
              </a:rPr>
              <a:t>Apellidos</a:t>
            </a:r>
            <a:r>
              <a:rPr lang="pt-BR" sz="1800" dirty="0">
                <a:solidFill>
                  <a:schemeClr val="tx1"/>
                </a:solidFill>
              </a:rPr>
              <a:t> M-Q- 1:00-1:30 </a:t>
            </a:r>
          </a:p>
          <a:p>
            <a:pPr lvl="2">
              <a:lnSpc>
                <a:spcPct val="100000"/>
              </a:lnSpc>
            </a:pPr>
            <a:r>
              <a:rPr lang="pt-BR" sz="1800" dirty="0" err="1">
                <a:solidFill>
                  <a:schemeClr val="tx1"/>
                </a:solidFill>
              </a:rPr>
              <a:t>Apellidos</a:t>
            </a:r>
            <a:r>
              <a:rPr lang="pt-BR" sz="1800" dirty="0">
                <a:solidFill>
                  <a:schemeClr val="tx1"/>
                </a:solidFill>
              </a:rPr>
              <a:t> R-Z-1:30-2:00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AE6191-E110-428A-8360-8D33E6DE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" y="-284310"/>
            <a:ext cx="91165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59D51-B5B8-4682-92B2-906B427D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813" y="103119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CD3D6-0BFC-4BF3-BAC7-AFD7A6F71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23" r="7485" b="3838"/>
          <a:stretch/>
        </p:blipFill>
        <p:spPr>
          <a:xfrm>
            <a:off x="1538550" y="5130994"/>
            <a:ext cx="3712454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073813" cy="97536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428" y="588940"/>
            <a:ext cx="7840085" cy="2122143"/>
          </a:xfrm>
        </p:spPr>
        <p:txBody>
          <a:bodyPr>
            <a:normAutofit fontScale="90000"/>
          </a:bodyPr>
          <a:lstStyle/>
          <a:p>
            <a:r>
              <a:rPr lang="en-US" sz="5600" dirty="0" err="1"/>
              <a:t>Noticias</a:t>
            </a:r>
            <a:r>
              <a:rPr lang="en-US" sz="5600" dirty="0"/>
              <a:t> y </a:t>
            </a:r>
            <a:r>
              <a:rPr lang="en-US" sz="5600" dirty="0" err="1"/>
              <a:t>recordatorios</a:t>
            </a:r>
            <a:r>
              <a:rPr lang="en-US" sz="5600" dirty="0"/>
              <a:t> </a:t>
            </a:r>
            <a:r>
              <a:rPr lang="en-US" sz="5600" dirty="0" err="1"/>
              <a:t>adicional</a:t>
            </a:r>
            <a:r>
              <a:rPr lang="en-US" sz="5600" dirty="0"/>
              <a:t> de </a:t>
            </a:r>
            <a:r>
              <a:rPr lang="en-US" sz="5600" dirty="0" err="1"/>
              <a:t>duncan</a:t>
            </a:r>
            <a:endParaRPr lang="en-US" sz="56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361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997" y="2075688"/>
            <a:ext cx="11502375" cy="75037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err="1"/>
              <a:t>Aprendizaje</a:t>
            </a:r>
            <a:r>
              <a:rPr lang="en-US" sz="2800" b="1" dirty="0"/>
              <a:t> a </a:t>
            </a:r>
            <a:r>
              <a:rPr lang="en-US" sz="2800" b="1" dirty="0" err="1"/>
              <a:t>distancia</a:t>
            </a:r>
            <a:r>
              <a:rPr lang="en-US" sz="2800" b="1" dirty="0"/>
              <a:t> - ¡GRAN TRABAJO!</a:t>
            </a:r>
          </a:p>
          <a:p>
            <a:pPr lvl="1">
              <a:lnSpc>
                <a:spcPct val="100000"/>
              </a:lnSpc>
            </a:pPr>
            <a:r>
              <a:rPr lang="en-US" sz="2232" b="1" dirty="0"/>
              <a:t>Se </a:t>
            </a:r>
            <a:r>
              <a:rPr lang="en-US" sz="2232" b="1" dirty="0" err="1"/>
              <a:t>requieren</a:t>
            </a:r>
            <a:r>
              <a:rPr lang="en-US" sz="2232" b="1" dirty="0"/>
              <a:t> </a:t>
            </a:r>
            <a:r>
              <a:rPr lang="en-US" sz="2232" b="1" dirty="0" err="1"/>
              <a:t>calificaciones</a:t>
            </a:r>
            <a:r>
              <a:rPr lang="en-US" sz="2232" b="1" dirty="0"/>
              <a:t> </a:t>
            </a:r>
            <a:r>
              <a:rPr lang="en-US" sz="2232" b="1" dirty="0" err="1"/>
              <a:t>semanales</a:t>
            </a:r>
            <a:endParaRPr lang="en-US" sz="2232" b="1" dirty="0"/>
          </a:p>
          <a:p>
            <a:pPr lvl="1">
              <a:lnSpc>
                <a:spcPct val="100000"/>
              </a:lnSpc>
            </a:pPr>
            <a:r>
              <a:rPr lang="en-US" sz="2516" b="1" dirty="0" err="1"/>
              <a:t>Va</a:t>
            </a:r>
            <a:r>
              <a:rPr lang="en-US" sz="2516" b="1" dirty="0"/>
              <a:t> </a:t>
            </a:r>
            <a:r>
              <a:rPr lang="en-US" sz="2516" b="1" dirty="0" err="1"/>
              <a:t>ver</a:t>
            </a:r>
            <a:r>
              <a:rPr lang="en-US" sz="2516" b="1" dirty="0"/>
              <a:t> </a:t>
            </a:r>
            <a:r>
              <a:rPr lang="en-US" sz="2516" b="1" dirty="0" err="1"/>
              <a:t>tarjetas</a:t>
            </a:r>
            <a:r>
              <a:rPr lang="en-US" sz="2516" b="1" dirty="0"/>
              <a:t> de </a:t>
            </a:r>
            <a:r>
              <a:rPr lang="en-US" sz="2516" b="1" dirty="0" err="1"/>
              <a:t>calificaciones</a:t>
            </a:r>
            <a:endParaRPr lang="en-US" sz="2516" b="1" dirty="0"/>
          </a:p>
          <a:p>
            <a:pPr lvl="1">
              <a:lnSpc>
                <a:spcPct val="100000"/>
              </a:lnSpc>
            </a:pPr>
            <a:r>
              <a:rPr lang="en-US" sz="2516" b="1" dirty="0"/>
              <a:t>Se </a:t>
            </a:r>
            <a:r>
              <a:rPr lang="en-US" sz="2516" b="1" dirty="0" err="1"/>
              <a:t>requiere</a:t>
            </a:r>
            <a:r>
              <a:rPr lang="en-US" sz="2516" b="1" dirty="0"/>
              <a:t> </a:t>
            </a:r>
            <a:r>
              <a:rPr lang="en-US" sz="2516" b="1" dirty="0" err="1"/>
              <a:t>progreso</a:t>
            </a:r>
            <a:r>
              <a:rPr lang="en-US" sz="2516" b="1" dirty="0"/>
              <a:t> </a:t>
            </a:r>
            <a:r>
              <a:rPr lang="en-US" sz="2516" b="1" dirty="0" err="1"/>
              <a:t>diario</a:t>
            </a:r>
            <a:r>
              <a:rPr lang="en-US" sz="2516" b="1" dirty="0"/>
              <a:t> </a:t>
            </a:r>
            <a:r>
              <a:rPr lang="en-US" sz="2516" b="1" dirty="0" err="1"/>
              <a:t>en</a:t>
            </a:r>
            <a:r>
              <a:rPr lang="en-US" sz="2516" b="1" dirty="0"/>
              <a:t> las </a:t>
            </a:r>
            <a:r>
              <a:rPr lang="en-US" sz="2516" b="1" dirty="0" err="1"/>
              <a:t>tareas</a:t>
            </a:r>
            <a:r>
              <a:rPr lang="en-US" sz="2516" b="1" dirty="0"/>
              <a:t>/</a:t>
            </a:r>
            <a:r>
              <a:rPr lang="en-US" sz="2516" b="1" dirty="0" err="1"/>
              <a:t>trabajo</a:t>
            </a:r>
            <a:r>
              <a:rPr lang="en-US" sz="2516" b="1" dirty="0"/>
              <a:t> para </a:t>
            </a:r>
            <a:r>
              <a:rPr lang="en-US" sz="2516" b="1" dirty="0" err="1"/>
              <a:t>contar</a:t>
            </a:r>
            <a:r>
              <a:rPr lang="en-US" sz="2516" b="1" dirty="0"/>
              <a:t> </a:t>
            </a:r>
            <a:r>
              <a:rPr lang="en-US" sz="2516" b="1" dirty="0" err="1"/>
              <a:t>como</a:t>
            </a:r>
            <a:r>
              <a:rPr lang="en-US" sz="2516" b="1" dirty="0"/>
              <a:t> </a:t>
            </a:r>
            <a:r>
              <a:rPr lang="en-US" sz="2516" b="1" dirty="0" err="1"/>
              <a:t>asistencia</a:t>
            </a:r>
            <a:endParaRPr lang="en-US" sz="2516" b="1" dirty="0"/>
          </a:p>
          <a:p>
            <a:pPr lvl="1">
              <a:lnSpc>
                <a:spcPct val="100000"/>
              </a:lnSpc>
            </a:pPr>
            <a:r>
              <a:rPr lang="en-US" sz="2516" b="1" dirty="0"/>
              <a:t>¡Pronto </a:t>
            </a:r>
            <a:r>
              <a:rPr lang="en-US" sz="2516" b="1" dirty="0" err="1"/>
              <a:t>habrá</a:t>
            </a:r>
            <a:r>
              <a:rPr lang="en-US" sz="2516" b="1" dirty="0"/>
              <a:t> </a:t>
            </a:r>
            <a:r>
              <a:rPr lang="en-US" sz="2516" b="1" dirty="0" err="1"/>
              <a:t>más</a:t>
            </a:r>
            <a:r>
              <a:rPr lang="en-US" sz="2516" b="1" dirty="0"/>
              <a:t> </a:t>
            </a:r>
            <a:r>
              <a:rPr lang="en-US" sz="2516" b="1" dirty="0" err="1"/>
              <a:t>tecnología</a:t>
            </a:r>
            <a:r>
              <a:rPr lang="en-US" sz="2516" b="1" dirty="0"/>
              <a:t>! </a:t>
            </a:r>
          </a:p>
          <a:p>
            <a:pPr>
              <a:lnSpc>
                <a:spcPct val="100000"/>
              </a:lnSpc>
            </a:pPr>
            <a:r>
              <a:rPr lang="en-US" sz="2800" b="1" u="sng" dirty="0" err="1"/>
              <a:t>En</a:t>
            </a:r>
            <a:r>
              <a:rPr lang="en-US" sz="2800" b="1" u="sng" dirty="0"/>
              <a:t> Persona </a:t>
            </a:r>
            <a:endParaRPr lang="en-US" sz="2800" b="1" dirty="0"/>
          </a:p>
          <a:p>
            <a:pPr lvl="1"/>
            <a:r>
              <a:rPr lang="en-US" sz="2520" b="1" dirty="0" err="1"/>
              <a:t>Autoevaluación</a:t>
            </a:r>
            <a:r>
              <a:rPr lang="en-US" sz="2520" b="1" dirty="0"/>
              <a:t> </a:t>
            </a:r>
            <a:r>
              <a:rPr lang="en-US" sz="2520" b="1" dirty="0" err="1"/>
              <a:t>diaria</a:t>
            </a:r>
            <a:r>
              <a:rPr lang="en-US" sz="2520" b="1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2516" b="1" dirty="0" err="1"/>
              <a:t>Cuando</a:t>
            </a:r>
            <a:r>
              <a:rPr lang="en-US" sz="2516" b="1" dirty="0"/>
              <a:t> se </a:t>
            </a:r>
            <a:r>
              <a:rPr lang="en-US" sz="2516" b="1" dirty="0" err="1"/>
              <a:t>excluyen</a:t>
            </a:r>
            <a:r>
              <a:rPr lang="en-US" sz="2516" b="1" dirty="0"/>
              <a:t> los ST, la </a:t>
            </a:r>
            <a:r>
              <a:rPr lang="en-US" sz="2516" b="1" dirty="0" err="1"/>
              <a:t>asistencia</a:t>
            </a:r>
            <a:r>
              <a:rPr lang="en-US" sz="2516" b="1" dirty="0"/>
              <a:t> de los ST </a:t>
            </a:r>
            <a:r>
              <a:rPr lang="en-US" sz="2516" b="1" dirty="0" err="1"/>
              <a:t>todavía</a:t>
            </a:r>
            <a:r>
              <a:rPr lang="en-US" sz="2516" b="1" dirty="0"/>
              <a:t> se </a:t>
            </a:r>
            <a:r>
              <a:rPr lang="en-US" sz="2516" b="1" dirty="0" err="1"/>
              <a:t>registra</a:t>
            </a:r>
            <a:r>
              <a:rPr lang="en-US" sz="2516" b="1" dirty="0"/>
              <a:t> y se </a:t>
            </a:r>
            <a:r>
              <a:rPr lang="en-US" sz="2516" b="1" dirty="0" err="1"/>
              <a:t>requiere</a:t>
            </a:r>
            <a:r>
              <a:rPr lang="en-US" sz="2516" b="1" dirty="0"/>
              <a:t> </a:t>
            </a:r>
            <a:r>
              <a:rPr lang="en-US" sz="2516" b="1" dirty="0" err="1"/>
              <a:t>trabajo</a:t>
            </a:r>
            <a:r>
              <a:rPr lang="en-US" sz="2516" b="1" dirty="0"/>
              <a:t> de </a:t>
            </a:r>
            <a:r>
              <a:rPr lang="en-US" sz="2516" b="1" dirty="0" err="1"/>
              <a:t>recuperación</a:t>
            </a:r>
            <a:endParaRPr lang="en-US" sz="2516" b="1" dirty="0"/>
          </a:p>
          <a:p>
            <a:pPr lvl="1">
              <a:lnSpc>
                <a:spcPct val="100000"/>
              </a:lnSpc>
            </a:pPr>
            <a:r>
              <a:rPr lang="en-US" sz="2516" b="1" dirty="0"/>
              <a:t>Los ST </a:t>
            </a:r>
            <a:r>
              <a:rPr lang="en-US" sz="2516" b="1" dirty="0" err="1"/>
              <a:t>excluidos</a:t>
            </a:r>
            <a:r>
              <a:rPr lang="en-US" sz="2516" b="1" dirty="0"/>
              <a:t> son </a:t>
            </a:r>
            <a:r>
              <a:rPr lang="en-US" sz="2516" b="1" dirty="0" err="1"/>
              <a:t>bienvenidos</a:t>
            </a:r>
            <a:r>
              <a:rPr lang="en-US" sz="2516" b="1" dirty="0"/>
              <a:t> a ZOOM-in o </a:t>
            </a:r>
            <a:r>
              <a:rPr lang="en-US" sz="2516" b="1" dirty="0" err="1"/>
              <a:t>unirse</a:t>
            </a:r>
            <a:r>
              <a:rPr lang="en-US" sz="2516" b="1" dirty="0"/>
              <a:t> a las </a:t>
            </a:r>
            <a:r>
              <a:rPr lang="en-US" sz="2516" b="1" dirty="0" err="1"/>
              <a:t>sesiones</a:t>
            </a:r>
            <a:r>
              <a:rPr lang="en-US" sz="2516" b="1" dirty="0"/>
              <a:t> </a:t>
            </a:r>
            <a:r>
              <a:rPr lang="en-US" sz="2516" b="1" dirty="0" err="1"/>
              <a:t>en</a:t>
            </a:r>
            <a:r>
              <a:rPr lang="en-US" sz="2516" b="1" dirty="0"/>
              <a:t> vivo de TEAMS para el </a:t>
            </a:r>
            <a:r>
              <a:rPr lang="en-US" sz="2516" b="1" dirty="0" err="1"/>
              <a:t>nivel</a:t>
            </a:r>
            <a:r>
              <a:rPr lang="en-US" sz="2516" b="1" dirty="0"/>
              <a:t> de </a:t>
            </a:r>
            <a:r>
              <a:rPr lang="en-US" sz="2516" b="1" dirty="0" err="1"/>
              <a:t>grado</a:t>
            </a:r>
            <a:r>
              <a:rPr lang="en-US" sz="2516" b="1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800" b="1" u="sng" dirty="0"/>
              <a:t>Class Dojo </a:t>
            </a:r>
            <a:r>
              <a:rPr lang="en-US" sz="2800" b="1" dirty="0"/>
              <a:t>– </a:t>
            </a:r>
            <a:r>
              <a:rPr lang="en-US" sz="2800" b="1" dirty="0" err="1"/>
              <a:t>Información</a:t>
            </a:r>
            <a:r>
              <a:rPr lang="en-US" sz="2800" b="1" dirty="0"/>
              <a:t> </a:t>
            </a:r>
            <a:r>
              <a:rPr lang="en-US" sz="2800" b="1" dirty="0" err="1"/>
              <a:t>nueva</a:t>
            </a:r>
            <a:r>
              <a:rPr lang="en-US" sz="2800" b="1" dirty="0"/>
              <a:t> de </a:t>
            </a:r>
            <a:r>
              <a:rPr lang="en-US" sz="2800" b="1" dirty="0" err="1"/>
              <a:t>maestras</a:t>
            </a:r>
            <a:r>
              <a:rPr lang="en-US" sz="2800" b="1" dirty="0"/>
              <a:t> y la </a:t>
            </a:r>
            <a:r>
              <a:rPr lang="en-US" sz="2800" b="1" dirty="0" err="1"/>
              <a:t>escuela</a:t>
            </a:r>
            <a:r>
              <a:rPr lang="en-US" sz="2800" b="1" dirty="0"/>
              <a:t>! Las </a:t>
            </a:r>
            <a:r>
              <a:rPr lang="en-US" sz="2800" b="1" dirty="0" err="1"/>
              <a:t>listas</a:t>
            </a:r>
            <a:r>
              <a:rPr lang="en-US" sz="2800" b="1" dirty="0"/>
              <a:t> y los maestros </a:t>
            </a:r>
            <a:r>
              <a:rPr lang="en-US" sz="2800" b="1" dirty="0" err="1"/>
              <a:t>cambiarán</a:t>
            </a:r>
            <a:r>
              <a:rPr lang="en-US" sz="2800" b="1" dirty="0"/>
              <a:t> a lo largo del </a:t>
            </a:r>
            <a:r>
              <a:rPr lang="en-US" sz="2800" b="1" dirty="0" err="1"/>
              <a:t>año</a:t>
            </a:r>
            <a:r>
              <a:rPr lang="en-US" sz="2800" b="1" dirty="0"/>
              <a:t> </a:t>
            </a:r>
            <a:r>
              <a:rPr lang="en-US" sz="2800" b="1" dirty="0" err="1"/>
              <a:t>según</a:t>
            </a:r>
            <a:r>
              <a:rPr lang="en-US" sz="2800" b="1" dirty="0"/>
              <a:t> los </a:t>
            </a:r>
            <a:r>
              <a:rPr lang="en-US" sz="2800" b="1" dirty="0" err="1"/>
              <a:t>registros</a:t>
            </a:r>
            <a:r>
              <a:rPr lang="en-US" sz="2800" b="1" dirty="0"/>
              <a:t> de los </a:t>
            </a:r>
            <a:r>
              <a:rPr lang="en-US" sz="2800" b="1" dirty="0" err="1"/>
              <a:t>estudiantes</a:t>
            </a:r>
            <a:r>
              <a:rPr lang="en-US" sz="2800" b="1" dirty="0"/>
              <a:t>. </a:t>
            </a:r>
            <a:endParaRPr lang="en-US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0A458A-455C-4B60-B29D-93307691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248" y="-1"/>
            <a:ext cx="50325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3AF8B-8269-4810-96E7-9A16D2E7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351" y="376459"/>
            <a:ext cx="3713173" cy="25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849" y="194947"/>
            <a:ext cx="5126099" cy="2367161"/>
          </a:xfrm>
        </p:spPr>
        <p:txBody>
          <a:bodyPr>
            <a:normAutofit/>
          </a:bodyPr>
          <a:lstStyle/>
          <a:p>
            <a:r>
              <a:rPr lang="en-US" sz="5400" dirty="0" err="1"/>
              <a:t>Información</a:t>
            </a:r>
            <a:r>
              <a:rPr lang="en-US" sz="5400" dirty="0"/>
              <a:t> </a:t>
            </a:r>
            <a:r>
              <a:rPr lang="en-US" sz="5400" dirty="0" err="1"/>
              <a:t>adicional</a:t>
            </a:r>
            <a:r>
              <a:rPr lang="en-US" sz="5400" dirty="0"/>
              <a:t> de Duncan ...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17296" cy="97536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296" y="2407853"/>
            <a:ext cx="5694301" cy="54933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u="sng" dirty="0" err="1"/>
              <a:t>Colores</a:t>
            </a:r>
            <a:r>
              <a:rPr lang="en-US" sz="2400" b="1" u="sng" dirty="0"/>
              <a:t> de la casa para </a:t>
            </a:r>
            <a:r>
              <a:rPr lang="en-US" sz="2400" b="1" u="sng" dirty="0" err="1"/>
              <a:t>estudiantes</a:t>
            </a:r>
            <a:r>
              <a:rPr lang="en-US" sz="2400" b="1" u="sng" dirty="0"/>
              <a:t> </a:t>
            </a:r>
            <a:r>
              <a:rPr lang="en-US" sz="2400" b="1" u="sng" dirty="0" err="1"/>
              <a:t>en</a:t>
            </a:r>
            <a:r>
              <a:rPr lang="en-US" sz="2400" b="1" u="sng" dirty="0"/>
              <a:t> persona y a </a:t>
            </a:r>
            <a:r>
              <a:rPr lang="en-US" sz="2400" b="1" u="sng" dirty="0" err="1"/>
              <a:t>distancia</a:t>
            </a:r>
            <a:r>
              <a:rPr lang="en-US" sz="2400" b="1" dirty="0"/>
              <a:t> - </a:t>
            </a:r>
            <a:r>
              <a:rPr lang="en-US" sz="2400" b="1" dirty="0" err="1"/>
              <a:t>último</a:t>
            </a:r>
            <a:r>
              <a:rPr lang="en-US" sz="2400" b="1" dirty="0"/>
              <a:t> </a:t>
            </a:r>
            <a:r>
              <a:rPr lang="en-US" sz="2400" b="1" dirty="0" err="1"/>
              <a:t>viernes</a:t>
            </a:r>
            <a:r>
              <a:rPr lang="en-US" sz="2400" b="1" dirty="0"/>
              <a:t> del </a:t>
            </a:r>
            <a:r>
              <a:rPr lang="en-US" sz="2400" b="1" dirty="0" err="1"/>
              <a:t>mes</a:t>
            </a:r>
            <a:r>
              <a:rPr lang="en-US" sz="2400" b="1" dirty="0"/>
              <a:t> - se </a:t>
            </a:r>
            <a:r>
              <a:rPr lang="en-US" sz="2400" b="1" dirty="0" err="1"/>
              <a:t>requieren</a:t>
            </a:r>
            <a:r>
              <a:rPr lang="en-US" sz="2400" b="1" dirty="0"/>
              <a:t> </a:t>
            </a:r>
            <a:r>
              <a:rPr lang="en-US" sz="2400" b="1" dirty="0" err="1"/>
              <a:t>pantalones</a:t>
            </a:r>
            <a:r>
              <a:rPr lang="en-US" sz="2400" b="1" dirty="0"/>
              <a:t> de </a:t>
            </a:r>
            <a:r>
              <a:rPr lang="en-US" sz="2400" b="1" dirty="0" err="1"/>
              <a:t>uniforme</a:t>
            </a:r>
            <a:r>
              <a:rPr lang="en-US" sz="2400" b="1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sz="2116" dirty="0" err="1"/>
              <a:t>Ausdauer</a:t>
            </a:r>
            <a:r>
              <a:rPr lang="en-US" sz="2116" dirty="0"/>
              <a:t> – </a:t>
            </a:r>
            <a:r>
              <a:rPr lang="en-US" sz="2116" dirty="0" err="1"/>
              <a:t>Morado</a:t>
            </a:r>
            <a:endParaRPr lang="en-US" sz="2116" dirty="0"/>
          </a:p>
          <a:p>
            <a:pPr lvl="1">
              <a:lnSpc>
                <a:spcPct val="100000"/>
              </a:lnSpc>
            </a:pPr>
            <a:r>
              <a:rPr lang="en-US" sz="2400" dirty="0" err="1"/>
              <a:t>Inspirasi</a:t>
            </a:r>
            <a:r>
              <a:rPr lang="en-US" sz="2400" dirty="0"/>
              <a:t> – Color </a:t>
            </a:r>
            <a:r>
              <a:rPr lang="en-US" sz="2400" dirty="0" err="1"/>
              <a:t>naranja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2400" dirty="0" err="1"/>
              <a:t>Pololei</a:t>
            </a:r>
            <a:r>
              <a:rPr lang="en-US" sz="2400" dirty="0"/>
              <a:t> – Azul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Valor - Amarillo</a:t>
            </a:r>
          </a:p>
          <a:p>
            <a:pPr>
              <a:lnSpc>
                <a:spcPct val="100000"/>
              </a:lnSpc>
            </a:pPr>
            <a:r>
              <a:rPr lang="en-US" sz="2400" b="1" u="sng" dirty="0"/>
              <a:t>¡Los </a:t>
            </a:r>
            <a:r>
              <a:rPr lang="en-US" sz="2400" b="1" u="sng" dirty="0" err="1"/>
              <a:t>horarios</a:t>
            </a:r>
            <a:r>
              <a:rPr lang="en-US" sz="2400" b="1" u="sng" dirty="0"/>
              <a:t> de almuerzo y </a:t>
            </a:r>
            <a:r>
              <a:rPr lang="en-US" sz="2400" b="1" u="sng" dirty="0" err="1"/>
              <a:t>recreo</a:t>
            </a:r>
            <a:r>
              <a:rPr lang="en-US" sz="2400" b="1" u="sng" dirty="0"/>
              <a:t> </a:t>
            </a:r>
            <a:r>
              <a:rPr lang="en-US" sz="2400" b="1" u="sng" dirty="0" err="1"/>
              <a:t>han</a:t>
            </a:r>
            <a:r>
              <a:rPr lang="en-US" sz="2400" b="1" u="sng" dirty="0"/>
              <a:t> </a:t>
            </a:r>
            <a:r>
              <a:rPr lang="en-US" sz="2400" b="1" u="sng" dirty="0" err="1"/>
              <a:t>cambiado</a:t>
            </a:r>
            <a:r>
              <a:rPr lang="en-US" sz="2400" b="1" u="sng" dirty="0"/>
              <a:t>!</a:t>
            </a:r>
          </a:p>
          <a:p>
            <a:pPr lvl="1">
              <a:lnSpc>
                <a:spcPct val="100000"/>
              </a:lnSpc>
            </a:pPr>
            <a:r>
              <a:rPr lang="en-US" sz="2100" dirty="0"/>
              <a:t>11:00 – 11:45 – K and 1</a:t>
            </a:r>
            <a:r>
              <a:rPr lang="en-US" sz="2100" baseline="30000" dirty="0"/>
              <a:t>st</a:t>
            </a:r>
            <a:r>
              <a:rPr lang="en-US" sz="2100" dirty="0"/>
              <a:t> almuerzo y </a:t>
            </a:r>
            <a:r>
              <a:rPr lang="en-US" sz="2100" dirty="0" err="1"/>
              <a:t>recreo</a:t>
            </a:r>
            <a:endParaRPr lang="en-US" sz="2100" dirty="0"/>
          </a:p>
          <a:p>
            <a:pPr lvl="1">
              <a:lnSpc>
                <a:spcPct val="100000"/>
              </a:lnSpc>
            </a:pPr>
            <a:r>
              <a:rPr lang="en-US" sz="2100" dirty="0"/>
              <a:t>11:30 – 12:00 – Pre-K almuerzo</a:t>
            </a:r>
          </a:p>
          <a:p>
            <a:pPr lvl="1">
              <a:lnSpc>
                <a:spcPct val="100000"/>
              </a:lnSpc>
            </a:pPr>
            <a:r>
              <a:rPr lang="en-US" sz="2100" dirty="0"/>
              <a:t>11:30 – 12:15 – 2</a:t>
            </a:r>
            <a:r>
              <a:rPr lang="en-US" sz="2100" baseline="30000" dirty="0"/>
              <a:t>do</a:t>
            </a:r>
            <a:r>
              <a:rPr lang="en-US" sz="2100" dirty="0"/>
              <a:t> 3</a:t>
            </a:r>
            <a:r>
              <a:rPr lang="en-US" sz="2100" baseline="30000" dirty="0"/>
              <a:t>ro</a:t>
            </a:r>
            <a:r>
              <a:rPr lang="en-US" sz="2100" dirty="0"/>
              <a:t> y almuerzo y </a:t>
            </a:r>
            <a:r>
              <a:rPr lang="en-US" sz="2100" dirty="0" err="1"/>
              <a:t>recreo</a:t>
            </a:r>
            <a:endParaRPr lang="en-US" sz="2100" dirty="0"/>
          </a:p>
          <a:p>
            <a:pPr lvl="1">
              <a:lnSpc>
                <a:spcPct val="100000"/>
              </a:lnSpc>
            </a:pPr>
            <a:r>
              <a:rPr lang="en-US" sz="2100" dirty="0"/>
              <a:t>12:00 – 12:45 – 4</a:t>
            </a:r>
            <a:r>
              <a:rPr lang="en-US" sz="2100" baseline="30000" dirty="0"/>
              <a:t>to</a:t>
            </a:r>
            <a:r>
              <a:rPr lang="en-US" sz="2100" dirty="0"/>
              <a:t> and 5</a:t>
            </a:r>
            <a:r>
              <a:rPr lang="en-US" sz="2100" baseline="30000" dirty="0"/>
              <a:t>to</a:t>
            </a:r>
            <a:r>
              <a:rPr lang="en-US" sz="2100" dirty="0"/>
              <a:t> almuerzo y </a:t>
            </a:r>
            <a:r>
              <a:rPr lang="en-US" sz="2100" dirty="0" err="1"/>
              <a:t>recreo</a:t>
            </a:r>
            <a:endParaRPr lang="en-US" sz="2100" dirty="0"/>
          </a:p>
        </p:txBody>
      </p:sp>
      <p:pic>
        <p:nvPicPr>
          <p:cNvPr id="12295" name="id-0AA784E4-BBC6-4844-9E17-D5582D64F18C" descr="Image.jpeg">
            <a:extLst>
              <a:ext uri="{FF2B5EF4-FFF2-40B4-BE49-F238E27FC236}">
                <a16:creationId xmlns:a16="http://schemas.microsoft.com/office/drawing/2014/main" id="{858EB65D-AC13-4D3B-9502-FF736741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r="-1" b="37272"/>
          <a:stretch>
            <a:fillRect/>
          </a:stretch>
        </p:blipFill>
        <p:spPr bwMode="auto">
          <a:xfrm>
            <a:off x="6786502" y="10"/>
            <a:ext cx="6218298" cy="48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id-907EE12B-2EF1-4574-8486-F1AE976182D4" descr="Image.jpeg">
            <a:extLst>
              <a:ext uri="{FF2B5EF4-FFF2-40B4-BE49-F238E27FC236}">
                <a16:creationId xmlns:a16="http://schemas.microsoft.com/office/drawing/2014/main" id="{C4CBEB91-08BE-4C38-B676-8CA057A01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176"/>
          <a:stretch>
            <a:fillRect/>
          </a:stretch>
        </p:blipFill>
        <p:spPr bwMode="auto">
          <a:xfrm>
            <a:off x="6786501" y="4937904"/>
            <a:ext cx="3049543" cy="48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id-0988B7C9-0FE9-47BE-997E-CCEA4DBB630D" descr="Image.jpeg">
            <a:extLst>
              <a:ext uri="{FF2B5EF4-FFF2-40B4-BE49-F238E27FC236}">
                <a16:creationId xmlns:a16="http://schemas.microsoft.com/office/drawing/2014/main" id="{F9DBEB01-D6C2-4D16-A457-C69BCDEEC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9399" b="-2"/>
          <a:stretch>
            <a:fillRect/>
          </a:stretch>
        </p:blipFill>
        <p:spPr bwMode="auto">
          <a:xfrm>
            <a:off x="9944419" y="4937904"/>
            <a:ext cx="3060381" cy="48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50A458A-455C-4B60-B29D-93307691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248" y="-1"/>
            <a:ext cx="50325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1F05B-6AB8-4D56-9B01-061C3E5B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A6BFA90-DC69-4E1D-BD7A-42A2BCAD1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9ABF7F3-94B1-4F82-89A3-8269C8F6B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078A6-1062-6041-9DF4-CB93B7935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751" y="3641581"/>
            <a:ext cx="4974793" cy="3867965"/>
          </a:xfrm>
        </p:spPr>
        <p:txBody>
          <a:bodyPr anchor="b">
            <a:noAutofit/>
          </a:bodyPr>
          <a:lstStyle/>
          <a:p>
            <a:pPr fontAlgn="t"/>
            <a:r>
              <a:rPr lang="en-US" sz="3200">
                <a:solidFill>
                  <a:schemeClr val="bg1"/>
                </a:solidFill>
              </a:rPr>
              <a:t>Counseling + Communities in Schools Supports</a:t>
            </a:r>
            <a:br>
              <a:rPr lang="en-US" sz="3200">
                <a:solidFill>
                  <a:schemeClr val="bg1"/>
                </a:solidFill>
              </a:rPr>
            </a:br>
            <a:br>
              <a:rPr lang="en-US" sz="2560" b="0">
                <a:solidFill>
                  <a:schemeClr val="bg1"/>
                </a:solidFill>
              </a:rPr>
            </a:br>
            <a:br>
              <a:rPr lang="en-US" sz="2560" b="0">
                <a:solidFill>
                  <a:schemeClr val="bg1"/>
                </a:solidFill>
              </a:rPr>
            </a:br>
            <a:br>
              <a:rPr lang="en-US" sz="3200">
                <a:solidFill>
                  <a:schemeClr val="bg1"/>
                </a:solidFill>
              </a:rPr>
            </a:br>
            <a:br>
              <a:rPr lang="en-US" sz="3200" b="0"/>
            </a:br>
            <a:r>
              <a:rPr lang="en-US" sz="3200" err="1">
                <a:solidFill>
                  <a:schemeClr val="bg1"/>
                </a:solidFill>
              </a:rPr>
              <a:t>Apoyos</a:t>
            </a:r>
            <a:r>
              <a:rPr lang="en-US" sz="3200">
                <a:solidFill>
                  <a:schemeClr val="bg1"/>
                </a:solidFill>
              </a:rPr>
              <a:t> de </a:t>
            </a:r>
            <a:r>
              <a:rPr lang="en-US" sz="3200" err="1">
                <a:solidFill>
                  <a:schemeClr val="bg1"/>
                </a:solidFill>
              </a:rPr>
              <a:t>Consejería</a:t>
            </a:r>
            <a:r>
              <a:rPr lang="en-US" sz="3200">
                <a:solidFill>
                  <a:schemeClr val="bg1"/>
                </a:solidFill>
              </a:rPr>
              <a:t> + Communities in Schools</a:t>
            </a:r>
            <a:br>
              <a:rPr lang="en-US" sz="3200" b="0"/>
            </a:br>
            <a:br>
              <a:rPr lang="en-US" sz="3200">
                <a:solidFill>
                  <a:schemeClr val="bg1"/>
                </a:solidFill>
              </a:rPr>
            </a:b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E371A-685F-844E-AA6F-2C6FA3D3C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30550" y="6493122"/>
            <a:ext cx="4348222" cy="1056210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90170-0384-4B3D-BECC-0798FE837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48933"/>
          <a:stretch/>
        </p:blipFill>
        <p:spPr>
          <a:xfrm>
            <a:off x="5695145" y="1625611"/>
            <a:ext cx="7183971" cy="7315189"/>
          </a:xfrm>
          <a:prstGeom prst="rect">
            <a:avLst/>
          </a:prstGeom>
        </p:spPr>
      </p:pic>
      <p:sp>
        <p:nvSpPr>
          <p:cNvPr id="11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8252" y="2088535"/>
            <a:ext cx="148308" cy="148308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000000"/>
              </a:solidFill>
              <a:latin typeface="Univers"/>
              <a:ea typeface="+mn-ea"/>
              <a:cs typeface="+mn-cs"/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0950" y="2333117"/>
            <a:ext cx="97214" cy="9721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000000"/>
              </a:solidFill>
              <a:latin typeface="Univers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4080" y="7911830"/>
            <a:ext cx="1211072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66FFE403-06BF-4144-B601-85B00BF8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61" y="2517786"/>
            <a:ext cx="8172484" cy="42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9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07CE-64F5-FB4B-A3F3-971A421B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1215814"/>
            <a:ext cx="11216640" cy="1413934"/>
          </a:xfrm>
        </p:spPr>
        <p:txBody>
          <a:bodyPr/>
          <a:lstStyle/>
          <a:p>
            <a:r>
              <a:rPr lang="en-US" b="1"/>
              <a:t>Who are we? </a:t>
            </a:r>
            <a:r>
              <a:rPr lang="en-US" sz="3200" b="1"/>
              <a:t>¿</a:t>
            </a:r>
            <a:r>
              <a:rPr lang="en-US" sz="3200" b="1" err="1"/>
              <a:t>Quienes</a:t>
            </a:r>
            <a:r>
              <a:rPr lang="en-US" sz="3200" b="1"/>
              <a:t> </a:t>
            </a:r>
            <a:r>
              <a:rPr lang="en-US" sz="3200" b="1" err="1"/>
              <a:t>somos</a:t>
            </a:r>
            <a:r>
              <a:rPr lang="en-US" sz="3200" b="1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3E106-D7C9-884D-AFBC-2862085FE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806" y="2140824"/>
            <a:ext cx="6001120" cy="1309387"/>
          </a:xfrm>
        </p:spPr>
        <p:txBody>
          <a:bodyPr>
            <a:noAutofit/>
          </a:bodyPr>
          <a:lstStyle/>
          <a:p>
            <a:r>
              <a:rPr lang="en-US" sz="1920" u="sng"/>
              <a:t>School Counselor</a:t>
            </a:r>
          </a:p>
          <a:p>
            <a:r>
              <a:rPr lang="es-ES" sz="1920" b="0">
                <a:latin typeface="Segoe UI Web (West European)"/>
              </a:rPr>
              <a:t>Consejera Escolar: </a:t>
            </a:r>
            <a:r>
              <a:rPr lang="en-US" sz="1920" b="0"/>
              <a:t> </a:t>
            </a:r>
            <a:r>
              <a:rPr lang="en-US" sz="1920"/>
              <a:t>Beth Stoker</a:t>
            </a:r>
            <a:endParaRPr lang="en-US" sz="1707"/>
          </a:p>
          <a:p>
            <a:r>
              <a:rPr lang="en-US" sz="1707"/>
              <a:t>	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E08773-85AA-CF46-8E3D-68D4910D7D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621" t="9220" r="12980" b="18187"/>
          <a:stretch/>
        </p:blipFill>
        <p:spPr>
          <a:xfrm>
            <a:off x="6746241" y="6322238"/>
            <a:ext cx="2127510" cy="219383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C4025-56AF-3849-9B09-4F76B31C3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4958" y="2289023"/>
            <a:ext cx="5528734" cy="878839"/>
          </a:xfrm>
        </p:spPr>
        <p:txBody>
          <a:bodyPr>
            <a:normAutofit/>
          </a:bodyPr>
          <a:lstStyle/>
          <a:p>
            <a:r>
              <a:rPr lang="en-US" sz="1920" u="sng"/>
              <a:t>Communities in Schools </a:t>
            </a:r>
          </a:p>
          <a:p>
            <a:r>
              <a:rPr lang="en-US" sz="1920" b="0" err="1"/>
              <a:t>Coordinadora</a:t>
            </a:r>
            <a:r>
              <a:rPr lang="en-US" sz="1920" b="0"/>
              <a:t> de Sitio : </a:t>
            </a:r>
            <a:r>
              <a:rPr lang="en-US" sz="1920"/>
              <a:t>Carolina Juarez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15F060-EF6C-7C4D-98CB-4AE609C93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3715" y="3175846"/>
            <a:ext cx="5682403" cy="4227897"/>
          </a:xfrm>
        </p:spPr>
        <p:txBody>
          <a:bodyPr>
            <a:normAutofit/>
          </a:bodyPr>
          <a:lstStyle/>
          <a:p>
            <a:r>
              <a:rPr lang="en-US" sz="2133"/>
              <a:t>Provide Direct Services to Students and Families: </a:t>
            </a:r>
          </a:p>
          <a:p>
            <a:pPr marL="0" indent="0">
              <a:buNone/>
            </a:pPr>
            <a:r>
              <a:rPr lang="en-US" sz="2133"/>
              <a:t>-Tier 1 Guidance </a:t>
            </a:r>
            <a:r>
              <a:rPr lang="en-US" sz="1920"/>
              <a:t>(Sanford Harmony, Kelso‘s)</a:t>
            </a:r>
          </a:p>
          <a:p>
            <a:pPr marL="0" indent="0">
              <a:buNone/>
            </a:pPr>
            <a:r>
              <a:rPr lang="en-US" sz="2133"/>
              <a:t>-Tier 2 Small Groups </a:t>
            </a:r>
            <a:r>
              <a:rPr lang="en-US" sz="1920"/>
              <a:t>(Zones of Regulation)</a:t>
            </a:r>
            <a:endParaRPr lang="en-US" sz="2133"/>
          </a:p>
          <a:p>
            <a:pPr marL="0" indent="0">
              <a:buNone/>
            </a:pPr>
            <a:r>
              <a:rPr lang="en-US" sz="2133"/>
              <a:t>-Tier 3 Individual </a:t>
            </a:r>
            <a:r>
              <a:rPr lang="en-US" sz="1920"/>
              <a:t>(Mobile Crisis, </a:t>
            </a:r>
            <a:r>
              <a:rPr lang="en-US" sz="1920" err="1"/>
              <a:t>SafeVoice</a:t>
            </a:r>
            <a:r>
              <a:rPr lang="en-US" sz="1920"/>
              <a:t>)</a:t>
            </a:r>
          </a:p>
          <a:p>
            <a:pPr marL="0" indent="0">
              <a:buNone/>
            </a:pPr>
            <a:r>
              <a:rPr lang="es-ES" sz="1493">
                <a:latin typeface="Segoe UI Web (West European)"/>
              </a:rPr>
              <a:t>Proporcionar servicios directos a estudiantes y familias: - Orientación de nivel 1 - Nivel 2 Grupos Pequeños - Nivel 3 Individual</a:t>
            </a:r>
          </a:p>
          <a:p>
            <a:r>
              <a:rPr lang="en-US" sz="2133"/>
              <a:t>Provide In-Direct Service: Community Referrals and Collaboration with CIS</a:t>
            </a:r>
          </a:p>
          <a:p>
            <a:r>
              <a:rPr lang="es-ES" sz="1493">
                <a:latin typeface="Segoe UI Web (West European)"/>
              </a:rPr>
              <a:t>Proporcionar servicio directo: Referencias comunitarias y colaboración con CIS</a:t>
            </a:r>
          </a:p>
          <a:p>
            <a:endParaRPr lang="en-US" sz="2133"/>
          </a:p>
          <a:p>
            <a:pPr marL="0" indent="0">
              <a:buNone/>
            </a:pPr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E243BD3-5B21-0342-9730-C92C73C23DEC}"/>
              </a:ext>
            </a:extLst>
          </p:cNvPr>
          <p:cNvSpPr txBox="1">
            <a:spLocks/>
          </p:cNvSpPr>
          <p:nvPr/>
        </p:nvSpPr>
        <p:spPr>
          <a:xfrm>
            <a:off x="868679" y="3938100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A90AABA-7ED5-0C4F-860A-023FEB2768E4}"/>
              </a:ext>
            </a:extLst>
          </p:cNvPr>
          <p:cNvSpPr txBox="1">
            <a:spLocks/>
          </p:cNvSpPr>
          <p:nvPr/>
        </p:nvSpPr>
        <p:spPr>
          <a:xfrm>
            <a:off x="882226" y="4030133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A4106EB-43FC-944E-B4C9-DBB985CAD276}"/>
              </a:ext>
            </a:extLst>
          </p:cNvPr>
          <p:cNvSpPr txBox="1">
            <a:spLocks/>
          </p:cNvSpPr>
          <p:nvPr/>
        </p:nvSpPr>
        <p:spPr>
          <a:xfrm>
            <a:off x="6746240" y="4162213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987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95E1FA8-EB99-0548-B6F2-8DDA1A5C08D4}"/>
              </a:ext>
            </a:extLst>
          </p:cNvPr>
          <p:cNvSpPr txBox="1">
            <a:spLocks/>
          </p:cNvSpPr>
          <p:nvPr/>
        </p:nvSpPr>
        <p:spPr>
          <a:xfrm>
            <a:off x="6691204" y="3241337"/>
            <a:ext cx="5528734" cy="393022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"/>
              <a:t>Work with students to help them achieve A/B/C goals</a:t>
            </a:r>
          </a:p>
          <a:p>
            <a:pPr lvl="1"/>
            <a:r>
              <a:rPr lang="en-US" sz="1493" err="1"/>
              <a:t>Trabajo</a:t>
            </a:r>
            <a:r>
              <a:rPr lang="en-US" sz="1493"/>
              <a:t> con </a:t>
            </a:r>
            <a:r>
              <a:rPr lang="en-US" sz="1493" err="1"/>
              <a:t>estudiantes</a:t>
            </a:r>
            <a:r>
              <a:rPr lang="en-US" sz="1493"/>
              <a:t> para </a:t>
            </a:r>
            <a:r>
              <a:rPr lang="en-US" sz="1493" err="1"/>
              <a:t>ayudarlos</a:t>
            </a:r>
            <a:r>
              <a:rPr lang="en-US" sz="1493"/>
              <a:t> a </a:t>
            </a:r>
            <a:r>
              <a:rPr lang="en-US" sz="1493" err="1"/>
              <a:t>alcanzar</a:t>
            </a:r>
            <a:r>
              <a:rPr lang="en-US" sz="1493"/>
              <a:t> las </a:t>
            </a:r>
            <a:r>
              <a:rPr lang="en-US" sz="1493" err="1"/>
              <a:t>metas</a:t>
            </a:r>
            <a:r>
              <a:rPr lang="en-US" sz="1493"/>
              <a:t> de </a:t>
            </a:r>
            <a:r>
              <a:rPr lang="en-US" sz="1493" err="1"/>
              <a:t>asistencia</a:t>
            </a:r>
            <a:r>
              <a:rPr lang="en-US" sz="1493"/>
              <a:t>, </a:t>
            </a:r>
            <a:r>
              <a:rPr lang="en-US" sz="1493" err="1"/>
              <a:t>comportamiento</a:t>
            </a:r>
            <a:r>
              <a:rPr lang="en-US" sz="1493"/>
              <a:t> y </a:t>
            </a:r>
            <a:r>
              <a:rPr lang="en-US" sz="1493" err="1"/>
              <a:t>progresión</a:t>
            </a:r>
            <a:r>
              <a:rPr lang="en-US" sz="1493"/>
              <a:t> de los </a:t>
            </a:r>
            <a:r>
              <a:rPr lang="en-US" sz="1493" err="1"/>
              <a:t>cursos</a:t>
            </a:r>
            <a:endParaRPr lang="en-US" sz="1493"/>
          </a:p>
          <a:p>
            <a:r>
              <a:rPr lang="en-US" sz="1920"/>
              <a:t>Bring resources from the community to Glenn Duncan</a:t>
            </a:r>
          </a:p>
          <a:p>
            <a:pPr lvl="1"/>
            <a:r>
              <a:rPr lang="en-US" sz="1493"/>
              <a:t>Traer </a:t>
            </a:r>
            <a:r>
              <a:rPr lang="en-US" sz="1493" err="1"/>
              <a:t>recursos</a:t>
            </a:r>
            <a:r>
              <a:rPr lang="en-US" sz="1493"/>
              <a:t> de la </a:t>
            </a:r>
            <a:r>
              <a:rPr lang="en-US" sz="1493" err="1"/>
              <a:t>comunidad</a:t>
            </a:r>
            <a:r>
              <a:rPr lang="en-US" sz="1493"/>
              <a:t> a Glenn Duncan</a:t>
            </a:r>
          </a:p>
          <a:p>
            <a:r>
              <a:rPr lang="en-US" sz="1920"/>
              <a:t>Extra person students, parents, families can check-in with</a:t>
            </a:r>
          </a:p>
          <a:p>
            <a:pPr lvl="1"/>
            <a:r>
              <a:rPr lang="en-US" sz="1493"/>
              <a:t>Persona </a:t>
            </a:r>
            <a:r>
              <a:rPr lang="en-US" sz="1493" err="1"/>
              <a:t>adicional</a:t>
            </a:r>
            <a:r>
              <a:rPr lang="en-US" sz="1493"/>
              <a:t> que los </a:t>
            </a:r>
            <a:r>
              <a:rPr lang="en-US" sz="1493" err="1"/>
              <a:t>estudiantes</a:t>
            </a:r>
            <a:r>
              <a:rPr lang="en-US" sz="1493"/>
              <a:t>, los padres y las </a:t>
            </a:r>
            <a:r>
              <a:rPr lang="en-US" sz="1493" err="1"/>
              <a:t>familias</a:t>
            </a:r>
            <a:r>
              <a:rPr lang="en-US" sz="1493"/>
              <a:t> </a:t>
            </a:r>
            <a:r>
              <a:rPr lang="en-US" sz="1493" err="1"/>
              <a:t>pueden</a:t>
            </a:r>
            <a:r>
              <a:rPr lang="en-US" sz="1493"/>
              <a:t> </a:t>
            </a:r>
            <a:r>
              <a:rPr lang="en-US" sz="1493" err="1"/>
              <a:t>hablar</a:t>
            </a:r>
            <a:r>
              <a:rPr lang="en-US" sz="1493"/>
              <a:t> con</a:t>
            </a:r>
            <a:endParaRPr lang="en-US" sz="1920"/>
          </a:p>
          <a:p>
            <a:endParaRPr lang="en-US" sz="1920"/>
          </a:p>
        </p:txBody>
      </p:sp>
      <p:pic>
        <p:nvPicPr>
          <p:cNvPr id="20" name="Picture 19" descr="A picture containing person, indoor, person, refrigerator&#10;&#10;Description automatically generated">
            <a:extLst>
              <a:ext uri="{FF2B5EF4-FFF2-40B4-BE49-F238E27FC236}">
                <a16:creationId xmlns:a16="http://schemas.microsoft.com/office/drawing/2014/main" id="{C55E2B5B-EF27-424C-9221-D8CBD9D4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594" y="6533243"/>
            <a:ext cx="2098228" cy="264343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5825E09-D3E5-4054-A20B-A48AE5212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06" y="7361450"/>
            <a:ext cx="3926714" cy="994767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1767129D-7BA5-44AD-B961-9AD71C37C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600" y="353019"/>
            <a:ext cx="3202709" cy="909569"/>
          </a:xfrm>
          <a:prstGeom prst="rect">
            <a:avLst/>
          </a:prstGeom>
        </p:spPr>
      </p:pic>
      <p:pic>
        <p:nvPicPr>
          <p:cNvPr id="23" name="Picture 22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B37857E6-D1F1-4EA0-95F9-FE32105F4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001" y="7106073"/>
            <a:ext cx="2070606" cy="207060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BFFAA4B-CC2E-472B-9AD8-2EC1834B6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640" y="6636111"/>
            <a:ext cx="1207585" cy="17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DB61-C311-8F4A-9DEA-1125306D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What resources does Glenn Duncan offer? </a:t>
            </a:r>
            <a:br>
              <a:rPr lang="en-US" sz="3200" b="1"/>
            </a:br>
            <a:r>
              <a:rPr lang="en-US" sz="2667" b="1"/>
              <a:t>¿</a:t>
            </a:r>
            <a:r>
              <a:rPr lang="en-US" sz="2667" b="1" err="1"/>
              <a:t>Qué</a:t>
            </a:r>
            <a:r>
              <a:rPr lang="en-US" sz="2667" b="1"/>
              <a:t> </a:t>
            </a:r>
            <a:r>
              <a:rPr lang="en-US" sz="2667" b="1" err="1"/>
              <a:t>recursos</a:t>
            </a:r>
            <a:r>
              <a:rPr lang="en-US" sz="2667" b="1"/>
              <a:t> </a:t>
            </a:r>
            <a:r>
              <a:rPr lang="en-US" sz="2667" b="1" err="1"/>
              <a:t>ofrece</a:t>
            </a:r>
            <a:r>
              <a:rPr lang="en-US" sz="2667" b="1"/>
              <a:t> Glenn Duncan?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7FF98-C0CD-DC4C-B597-7EA756F4E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/>
              <a:t>Social-Emotional Needs Side</a:t>
            </a:r>
          </a:p>
          <a:p>
            <a:pPr algn="ctr"/>
            <a:r>
              <a:rPr lang="en-US" i="1"/>
              <a:t>Lado de las </a:t>
            </a:r>
            <a:r>
              <a:rPr lang="en-US" i="1" err="1"/>
              <a:t>necesidades</a:t>
            </a:r>
            <a:r>
              <a:rPr lang="en-US" i="1"/>
              <a:t> </a:t>
            </a:r>
            <a:r>
              <a:rPr lang="en-US" i="1" err="1"/>
              <a:t>socioemocionales</a:t>
            </a:r>
            <a:endParaRPr lang="en-US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C99CF-C1F9-B648-957B-484686D16F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133"/>
              <a:t>One-on-one check-ins with students</a:t>
            </a:r>
          </a:p>
          <a:p>
            <a:pPr lvl="1"/>
            <a:r>
              <a:rPr lang="en-US" sz="1707"/>
              <a:t>Juntas </a:t>
            </a:r>
            <a:r>
              <a:rPr lang="en-US" sz="1707" err="1"/>
              <a:t>individuales</a:t>
            </a:r>
            <a:r>
              <a:rPr lang="en-US" sz="1707"/>
              <a:t> con </a:t>
            </a:r>
            <a:r>
              <a:rPr lang="en-US" sz="1707" err="1"/>
              <a:t>estudiantes</a:t>
            </a:r>
            <a:endParaRPr lang="en-US" sz="1707"/>
          </a:p>
          <a:p>
            <a:r>
              <a:rPr lang="en-US" sz="2133"/>
              <a:t>Small group settings</a:t>
            </a:r>
          </a:p>
          <a:p>
            <a:pPr lvl="1"/>
            <a:r>
              <a:rPr lang="en-US" sz="1707"/>
              <a:t>Juntas de </a:t>
            </a:r>
            <a:r>
              <a:rPr lang="en-US" sz="1707" err="1"/>
              <a:t>grupos</a:t>
            </a:r>
            <a:r>
              <a:rPr lang="en-US" sz="1707"/>
              <a:t> </a:t>
            </a:r>
            <a:r>
              <a:rPr lang="en-US" sz="1707" err="1"/>
              <a:t>pequeños</a:t>
            </a:r>
            <a:r>
              <a:rPr lang="en-US" sz="1707"/>
              <a:t> </a:t>
            </a:r>
          </a:p>
          <a:p>
            <a:r>
              <a:rPr lang="en-US" sz="2133"/>
              <a:t>The counselor provides guidance lessons on topics like: anxiety, stress etc. </a:t>
            </a:r>
          </a:p>
          <a:p>
            <a:pPr lvl="1"/>
            <a:r>
              <a:rPr lang="en-US" sz="1707"/>
              <a:t>La </a:t>
            </a:r>
            <a:r>
              <a:rPr lang="en-US" sz="1707" err="1"/>
              <a:t>consejera</a:t>
            </a:r>
            <a:r>
              <a:rPr lang="en-US" sz="1707"/>
              <a:t> </a:t>
            </a:r>
            <a:r>
              <a:rPr lang="en-US" sz="1707" err="1"/>
              <a:t>brinda</a:t>
            </a:r>
            <a:r>
              <a:rPr lang="en-US" sz="1707"/>
              <a:t> </a:t>
            </a:r>
            <a:r>
              <a:rPr lang="en-US" sz="1707" err="1"/>
              <a:t>lecciones</a:t>
            </a:r>
            <a:r>
              <a:rPr lang="en-US" sz="1707"/>
              <a:t> </a:t>
            </a:r>
            <a:r>
              <a:rPr lang="en-US" sz="1707" err="1"/>
              <a:t>sobre</a:t>
            </a:r>
            <a:r>
              <a:rPr lang="en-US" sz="1707"/>
              <a:t> </a:t>
            </a:r>
            <a:r>
              <a:rPr lang="en-US" sz="1707" err="1"/>
              <a:t>temas</a:t>
            </a:r>
            <a:r>
              <a:rPr lang="en-US" sz="1707"/>
              <a:t> </a:t>
            </a:r>
            <a:r>
              <a:rPr lang="en-US" sz="1707" err="1"/>
              <a:t>como</a:t>
            </a:r>
            <a:r>
              <a:rPr lang="en-US" sz="1707"/>
              <a:t>: </a:t>
            </a:r>
            <a:r>
              <a:rPr lang="en-US" sz="1707" err="1"/>
              <a:t>ansiedad</a:t>
            </a:r>
            <a:r>
              <a:rPr lang="en-US" sz="1707"/>
              <a:t>, </a:t>
            </a:r>
            <a:r>
              <a:rPr lang="en-US" sz="1707" err="1"/>
              <a:t>estrés</a:t>
            </a:r>
            <a:r>
              <a:rPr lang="en-US" sz="1707"/>
              <a:t>, etc.</a:t>
            </a:r>
          </a:p>
          <a:p>
            <a:r>
              <a:rPr lang="en-US" sz="2133"/>
              <a:t>School-wide efforts: SEL Kits are coming out soon for our Distance Learners</a:t>
            </a:r>
          </a:p>
          <a:p>
            <a:pPr lvl="1"/>
            <a:r>
              <a:rPr lang="en-US" sz="1707" err="1"/>
              <a:t>Esfuerzos</a:t>
            </a:r>
            <a:r>
              <a:rPr lang="en-US" sz="1707"/>
              <a:t> </a:t>
            </a:r>
            <a:r>
              <a:rPr lang="en-US" sz="1707" err="1"/>
              <a:t>en</a:t>
            </a:r>
            <a:r>
              <a:rPr lang="en-US" sz="1707"/>
              <a:t> </a:t>
            </a:r>
            <a:r>
              <a:rPr lang="en-US" sz="1707" err="1"/>
              <a:t>toda</a:t>
            </a:r>
            <a:r>
              <a:rPr lang="en-US" sz="1707"/>
              <a:t> la </a:t>
            </a:r>
            <a:r>
              <a:rPr lang="en-US" sz="1707" err="1"/>
              <a:t>escuela</a:t>
            </a:r>
            <a:r>
              <a:rPr lang="en-US" sz="1707"/>
              <a:t>: los kits de SEL </a:t>
            </a:r>
            <a:r>
              <a:rPr lang="en-US" sz="1707" err="1"/>
              <a:t>saldrán</a:t>
            </a:r>
            <a:r>
              <a:rPr lang="en-US" sz="1707"/>
              <a:t> pronto para </a:t>
            </a:r>
            <a:r>
              <a:rPr lang="en-US" sz="1707" err="1"/>
              <a:t>nuestros</a:t>
            </a:r>
            <a:r>
              <a:rPr lang="en-US" sz="1707"/>
              <a:t> </a:t>
            </a:r>
            <a:r>
              <a:rPr lang="en-US" sz="1707" err="1"/>
              <a:t>estudiantes</a:t>
            </a:r>
            <a:r>
              <a:rPr lang="en-US" sz="1707"/>
              <a:t> a </a:t>
            </a:r>
            <a:r>
              <a:rPr lang="en-US" sz="1707" err="1"/>
              <a:t>distancia</a:t>
            </a:r>
            <a:endParaRPr lang="en-US" sz="1707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E28E2-49C2-414B-AE97-4DA8D8611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0547" y="2372004"/>
            <a:ext cx="5528734" cy="8788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/>
              <a:t>Other Needs</a:t>
            </a:r>
          </a:p>
          <a:p>
            <a:pPr algn="ctr"/>
            <a:r>
              <a:rPr lang="en-US" i="1" err="1"/>
              <a:t>Otras</a:t>
            </a:r>
            <a:r>
              <a:rPr lang="en-US" i="1"/>
              <a:t> </a:t>
            </a:r>
            <a:r>
              <a:rPr lang="en-US" i="1" err="1"/>
              <a:t>necesidades</a:t>
            </a:r>
            <a:endParaRPr lang="en-US" i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C7B63-62DE-F040-8146-C18A4FACAC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133"/>
              <a:t>Food Pantry: Fridays from 9:15-10:15 AM</a:t>
            </a:r>
          </a:p>
          <a:p>
            <a:pPr lvl="1"/>
            <a:r>
              <a:rPr lang="en-US" sz="1707" err="1"/>
              <a:t>Despensa</a:t>
            </a:r>
            <a:r>
              <a:rPr lang="en-US" sz="1707"/>
              <a:t> de </a:t>
            </a:r>
            <a:r>
              <a:rPr lang="en-US" sz="1707" err="1"/>
              <a:t>alimentos</a:t>
            </a:r>
            <a:r>
              <a:rPr lang="en-US" sz="1707"/>
              <a:t>: </a:t>
            </a:r>
            <a:r>
              <a:rPr lang="en-US" sz="1707" err="1"/>
              <a:t>viernes</a:t>
            </a:r>
            <a:r>
              <a:rPr lang="en-US" sz="1707"/>
              <a:t> de 9:15-10:15 AM</a:t>
            </a:r>
          </a:p>
          <a:p>
            <a:r>
              <a:rPr lang="en-US" sz="2133"/>
              <a:t>Clothing closet (shoes, socks, underwear etc.)</a:t>
            </a:r>
          </a:p>
          <a:p>
            <a:pPr lvl="1"/>
            <a:r>
              <a:rPr lang="en-US" sz="1707" err="1"/>
              <a:t>Ropa</a:t>
            </a:r>
            <a:r>
              <a:rPr lang="en-US" sz="1707"/>
              <a:t> (</a:t>
            </a:r>
            <a:r>
              <a:rPr lang="en-US" sz="1707" err="1"/>
              <a:t>zapatos</a:t>
            </a:r>
            <a:r>
              <a:rPr lang="en-US" sz="1707"/>
              <a:t>, </a:t>
            </a:r>
            <a:r>
              <a:rPr lang="en-US" sz="1707" err="1"/>
              <a:t>calcetines</a:t>
            </a:r>
            <a:r>
              <a:rPr lang="en-US" sz="1707"/>
              <a:t>, </a:t>
            </a:r>
            <a:r>
              <a:rPr lang="en-US" sz="1707" err="1"/>
              <a:t>ropa</a:t>
            </a:r>
            <a:r>
              <a:rPr lang="en-US" sz="1707"/>
              <a:t> interior, etc.)</a:t>
            </a:r>
          </a:p>
          <a:p>
            <a:r>
              <a:rPr lang="en-US" sz="2133"/>
              <a:t>School supplies </a:t>
            </a:r>
          </a:p>
          <a:p>
            <a:pPr lvl="1"/>
            <a:r>
              <a:rPr lang="en-US" sz="1707" err="1"/>
              <a:t>Útiles</a:t>
            </a:r>
            <a:r>
              <a:rPr lang="en-US" sz="1707"/>
              <a:t> </a:t>
            </a:r>
            <a:r>
              <a:rPr lang="en-US" sz="1707" err="1"/>
              <a:t>escolares</a:t>
            </a:r>
            <a:endParaRPr lang="en-US" sz="1707"/>
          </a:p>
          <a:p>
            <a:r>
              <a:rPr lang="en-US" sz="2133"/>
              <a:t>Hygiene closet</a:t>
            </a:r>
          </a:p>
          <a:p>
            <a:pPr lvl="1"/>
            <a:r>
              <a:rPr lang="en-US" sz="1707" err="1"/>
              <a:t>Productos</a:t>
            </a:r>
            <a:r>
              <a:rPr lang="en-US" sz="1707"/>
              <a:t> de </a:t>
            </a:r>
            <a:r>
              <a:rPr lang="en-US" sz="1707" err="1"/>
              <a:t>higiene</a:t>
            </a:r>
            <a:endParaRPr lang="en-US" sz="1707"/>
          </a:p>
          <a:p>
            <a:r>
              <a:rPr lang="en-US" sz="2133"/>
              <a:t>Resource referrals</a:t>
            </a:r>
          </a:p>
          <a:p>
            <a:pPr lvl="1"/>
            <a:r>
              <a:rPr lang="en-US" sz="1707" err="1"/>
              <a:t>Referencias</a:t>
            </a:r>
            <a:r>
              <a:rPr lang="en-US" sz="1707"/>
              <a:t> de </a:t>
            </a:r>
            <a:r>
              <a:rPr lang="en-US" sz="1707" err="1"/>
              <a:t>recursos</a:t>
            </a:r>
            <a:endParaRPr lang="en-US" sz="1707"/>
          </a:p>
        </p:txBody>
      </p:sp>
      <p:pic>
        <p:nvPicPr>
          <p:cNvPr id="8" name="Picture 7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305A23F3-65AA-4B1E-A0CC-46E904C6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817" y="6390184"/>
            <a:ext cx="2088274" cy="2820063"/>
          </a:xfrm>
          <a:prstGeom prst="rect">
            <a:avLst/>
          </a:prstGeom>
        </p:spPr>
      </p:pic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E9C6CAE-AA45-4637-99F7-3D15AE59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136" y="171413"/>
            <a:ext cx="3048694" cy="155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1E973-DF50-9942-A7B8-E9E00BFD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660" y="86805"/>
            <a:ext cx="6612423" cy="1384869"/>
          </a:xfrm>
        </p:spPr>
        <p:txBody>
          <a:bodyPr anchor="b">
            <a:normAutofit/>
          </a:bodyPr>
          <a:lstStyle/>
          <a:p>
            <a:r>
              <a:rPr lang="en-US" sz="3413" b="1"/>
              <a:t>We’d love feedback from you! </a:t>
            </a:r>
            <a:br>
              <a:rPr lang="en-US" sz="3413" b="1"/>
            </a:br>
            <a:r>
              <a:rPr lang="en-US" sz="2347" b="1"/>
              <a:t>¡Nos </a:t>
            </a:r>
            <a:r>
              <a:rPr lang="en-US" sz="2347" b="1" err="1"/>
              <a:t>encantaría</a:t>
            </a:r>
            <a:r>
              <a:rPr lang="en-US" sz="2347" b="1"/>
              <a:t> </a:t>
            </a:r>
            <a:r>
              <a:rPr lang="en-US" sz="2347" b="1" err="1"/>
              <a:t>recibir</a:t>
            </a:r>
            <a:r>
              <a:rPr lang="en-US" sz="2347" b="1"/>
              <a:t> sus </a:t>
            </a:r>
            <a:r>
              <a:rPr lang="en-US" sz="2347" b="1" err="1"/>
              <a:t>comentarios</a:t>
            </a:r>
            <a:r>
              <a:rPr lang="en-US" sz="2347" b="1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6165238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fontAlgn="auto">
              <a:spcBef>
                <a:spcPts val="0"/>
              </a:spcBef>
              <a:spcAft>
                <a:spcPts val="0"/>
              </a:spcAft>
            </a:pPr>
            <a:endParaRPr lang="en-US" sz="1920">
              <a:solidFill>
                <a:srgbClr val="FFFFFF"/>
              </a:solidFill>
              <a:latin typeface="Univer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63FE9EE-F4F5-4885-9AA7-AC8E543B5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3" y="1551587"/>
            <a:ext cx="5569733" cy="6650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8C26-0D08-D14F-9DBC-836BBE64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991" y="1828800"/>
            <a:ext cx="5314647" cy="73913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7"/>
              <a:t>We will be sharing these on Glenn Duncan’s Class Dojo</a:t>
            </a:r>
          </a:p>
          <a:p>
            <a:pPr marL="0" indent="0">
              <a:buNone/>
            </a:pPr>
            <a:r>
              <a:rPr lang="en-US" sz="1707" err="1"/>
              <a:t>Compartiremos</a:t>
            </a:r>
            <a:r>
              <a:rPr lang="en-US" sz="1707"/>
              <a:t> </a:t>
            </a:r>
            <a:r>
              <a:rPr lang="en-US" sz="1707" err="1"/>
              <a:t>estos</a:t>
            </a:r>
            <a:r>
              <a:rPr lang="en-US" sz="1707"/>
              <a:t> </a:t>
            </a:r>
            <a:r>
              <a:rPr lang="en-US" sz="1707" err="1"/>
              <a:t>en</a:t>
            </a:r>
            <a:r>
              <a:rPr lang="en-US" sz="1707"/>
              <a:t> el Class Dojo de Glenn Duncan</a:t>
            </a:r>
            <a:br>
              <a:rPr lang="en-US" sz="1493"/>
            </a:br>
            <a:endParaRPr lang="en-US" sz="1493"/>
          </a:p>
          <a:p>
            <a:r>
              <a:rPr lang="en-US" sz="1493"/>
              <a:t>Community Needs Assessment Form</a:t>
            </a:r>
            <a:r>
              <a:rPr lang="en-US" sz="1493" i="1"/>
              <a:t>(</a:t>
            </a:r>
            <a:r>
              <a:rPr lang="en-US" sz="1493" i="1" err="1"/>
              <a:t>Evaluación</a:t>
            </a:r>
            <a:r>
              <a:rPr lang="en-US" sz="1493" i="1"/>
              <a:t> de las </a:t>
            </a:r>
            <a:r>
              <a:rPr lang="en-US" sz="1493" i="1" err="1"/>
              <a:t>Necesidades</a:t>
            </a:r>
            <a:r>
              <a:rPr lang="en-US" sz="1493" i="1"/>
              <a:t> de la </a:t>
            </a:r>
            <a:r>
              <a:rPr lang="en-US" sz="1493" i="1" err="1"/>
              <a:t>Comunidad</a:t>
            </a:r>
            <a:r>
              <a:rPr lang="en-US" sz="1493" i="1"/>
              <a:t>)</a:t>
            </a:r>
            <a:r>
              <a:rPr lang="en-US" sz="1493"/>
              <a:t>: </a:t>
            </a:r>
            <a:r>
              <a:rPr lang="en-US" sz="1493">
                <a:hlinkClick r:id="rId3"/>
              </a:rPr>
              <a:t>link</a:t>
            </a:r>
            <a:endParaRPr lang="en-US" sz="1493"/>
          </a:p>
          <a:p>
            <a:r>
              <a:rPr lang="en-US" sz="1493"/>
              <a:t>Parent referral form (</a:t>
            </a:r>
            <a:r>
              <a:rPr lang="en-US" sz="1493" err="1"/>
              <a:t>Formulario</a:t>
            </a:r>
            <a:r>
              <a:rPr lang="en-US" sz="1493"/>
              <a:t> para padres): </a:t>
            </a:r>
            <a:r>
              <a:rPr lang="en-US" sz="1493">
                <a:hlinkClick r:id="rId4"/>
              </a:rPr>
              <a:t>link</a:t>
            </a:r>
            <a:endParaRPr lang="en-US" sz="1493"/>
          </a:p>
          <a:p>
            <a:endParaRPr lang="en-US" sz="1493"/>
          </a:p>
          <a:p>
            <a:pPr marL="0" indent="0">
              <a:buNone/>
            </a:pPr>
            <a:r>
              <a:rPr lang="en-US" sz="1493"/>
              <a:t>If you ever have a concern, please feel free to reach out to one or both of us at (Si </a:t>
            </a:r>
            <a:r>
              <a:rPr lang="en-US" sz="1493" err="1"/>
              <a:t>tiene</a:t>
            </a:r>
            <a:r>
              <a:rPr lang="en-US" sz="1493"/>
              <a:t> una </a:t>
            </a:r>
            <a:r>
              <a:rPr lang="en-US" sz="1493" err="1"/>
              <a:t>inquietud</a:t>
            </a:r>
            <a:r>
              <a:rPr lang="en-US" sz="1493"/>
              <a:t>, no dude </a:t>
            </a:r>
            <a:r>
              <a:rPr lang="en-US" sz="1493" err="1"/>
              <a:t>en</a:t>
            </a:r>
            <a:r>
              <a:rPr lang="en-US" sz="1493"/>
              <a:t> </a:t>
            </a:r>
            <a:r>
              <a:rPr lang="en-US" sz="1493" err="1"/>
              <a:t>comunicarse</a:t>
            </a:r>
            <a:r>
              <a:rPr lang="en-US" sz="1493"/>
              <a:t> con </a:t>
            </a:r>
            <a:r>
              <a:rPr lang="en-US" sz="1493" err="1"/>
              <a:t>nosotros</a:t>
            </a:r>
            <a:r>
              <a:rPr lang="en-US" sz="1493"/>
              <a:t> a): </a:t>
            </a:r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DOJO LINK: </a:t>
            </a:r>
            <a:r>
              <a:rPr lang="en-US" sz="1493">
                <a:hlinkClick r:id="rId5"/>
              </a:rPr>
              <a:t>https://www.classdojo.com/invite/?c=C2QW8F3</a:t>
            </a:r>
            <a:endParaRPr lang="en-US" sz="1493"/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Counselor/</a:t>
            </a:r>
            <a:r>
              <a:rPr lang="en-US" sz="1493" err="1"/>
              <a:t>Consejera</a:t>
            </a:r>
            <a:r>
              <a:rPr lang="en-US" sz="1493"/>
              <a:t> Beth Stoker: </a:t>
            </a:r>
            <a:r>
              <a:rPr lang="en-US" sz="1493">
                <a:hlinkClick r:id="rId6"/>
              </a:rPr>
              <a:t>bstoker@washoeschools.net</a:t>
            </a:r>
            <a:endParaRPr lang="en-US" sz="1493"/>
          </a:p>
          <a:p>
            <a:pPr marL="0" indent="0">
              <a:buNone/>
            </a:pPr>
            <a:r>
              <a:rPr lang="en-US" sz="1493"/>
              <a:t>Or 775-333-5190 ex. 5 </a:t>
            </a:r>
          </a:p>
          <a:p>
            <a:pPr marL="0" indent="0">
              <a:buNone/>
            </a:pPr>
            <a:endParaRPr lang="en-US" sz="1493"/>
          </a:p>
          <a:p>
            <a:pPr marL="0" indent="0">
              <a:buNone/>
            </a:pPr>
            <a:r>
              <a:rPr lang="en-US" sz="1493"/>
              <a:t>CIS Carolina Juarez: </a:t>
            </a:r>
            <a:r>
              <a:rPr lang="en-US" sz="1493">
                <a:hlinkClick r:id="rId7"/>
              </a:rPr>
              <a:t>carolinaj@cisnevada.org</a:t>
            </a:r>
            <a:r>
              <a:rPr lang="en-US" sz="1493"/>
              <a:t> </a:t>
            </a:r>
          </a:p>
          <a:p>
            <a:pPr marL="0" indent="0">
              <a:buNone/>
            </a:pPr>
            <a:r>
              <a:rPr lang="en-US" sz="1493"/>
              <a:t>or (775) 476-2867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58573" y="5070287"/>
            <a:ext cx="0" cy="345464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F450A25-ADD0-B742-B0D6-171CE9236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7318" y="2415121"/>
            <a:ext cx="2507950" cy="20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689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B134DC64DC8428396373972C41221" ma:contentTypeVersion="11" ma:contentTypeDescription="Create a new document." ma:contentTypeScope="" ma:versionID="739f1ac8ca5876fa297c83ed5e7169a5">
  <xsd:schema xmlns:xsd="http://www.w3.org/2001/XMLSchema" xmlns:xs="http://www.w3.org/2001/XMLSchema" xmlns:p="http://schemas.microsoft.com/office/2006/metadata/properties" xmlns:ns3="f64f9dd8-3db2-4dfb-8e9d-4f57fb4dbdec" xmlns:ns4="c1c4c741-ae66-4351-9f7c-8781241619a8" targetNamespace="http://schemas.microsoft.com/office/2006/metadata/properties" ma:root="true" ma:fieldsID="2f3697988efe0b7b0d1ea720e2f34498" ns3:_="" ns4:_="">
    <xsd:import namespace="f64f9dd8-3db2-4dfb-8e9d-4f57fb4dbdec"/>
    <xsd:import namespace="c1c4c741-ae66-4351-9f7c-8781241619a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f9dd8-3db2-4dfb-8e9d-4f57fb4dbd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4c741-ae66-4351-9f7c-878124161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5CA329-1A2A-45F1-9615-7628075DBF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77EC7A-3E89-4661-A2BD-C9E92F483355}">
  <ds:schemaRefs>
    <ds:schemaRef ds:uri="c1c4c741-ae66-4351-9f7c-8781241619a8"/>
    <ds:schemaRef ds:uri="f64f9dd8-3db2-4dfb-8e9d-4f57fb4dbd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4D2108-D735-4B36-AA07-08CB18EAB016}">
  <ds:schemaRefs>
    <ds:schemaRef ds:uri="http://schemas.microsoft.com/office/2006/documentManagement/types"/>
    <ds:schemaRef ds:uri="f64f9dd8-3db2-4dfb-8e9d-4f57fb4dbdec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c1c4c741-ae66-4351-9f7c-8781241619a8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2178</Words>
  <Application>Microsoft Office PowerPoint</Application>
  <PresentationFormat>Custom</PresentationFormat>
  <Paragraphs>222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Calibri</vt:lpstr>
      <vt:lpstr>Calibri Light</vt:lpstr>
      <vt:lpstr>Chalkboard</vt:lpstr>
      <vt:lpstr>Gill Sans MT</vt:lpstr>
      <vt:lpstr>Helvetica</vt:lpstr>
      <vt:lpstr>Impact</vt:lpstr>
      <vt:lpstr>News Gothic MT</vt:lpstr>
      <vt:lpstr>Segoe UI</vt:lpstr>
      <vt:lpstr>Segoe UI Web (West European)</vt:lpstr>
      <vt:lpstr>Univers</vt:lpstr>
      <vt:lpstr>Wingdings</vt:lpstr>
      <vt:lpstr>Badge</vt:lpstr>
      <vt:lpstr>Office Theme</vt:lpstr>
      <vt:lpstr>1_Office Theme</vt:lpstr>
      <vt:lpstr>GradientVTI</vt:lpstr>
      <vt:lpstr>Duncan  Noche de Regreso a Clases y  Reunión anual del Título I</vt:lpstr>
      <vt:lpstr>últimas noticias Directora – sra. Weir Subdirectora – Sra. Walker</vt:lpstr>
      <vt:lpstr>2020  Actualizaciones</vt:lpstr>
      <vt:lpstr>Noticias y recordatorios adicional de duncan</vt:lpstr>
      <vt:lpstr>Información adicional de Duncan ...</vt:lpstr>
      <vt:lpstr>Counseling + Communities in Schools Supports     Apoyos de Consejería + Communities in Schools  </vt:lpstr>
      <vt:lpstr>Who are we? ¿Quienes somos? </vt:lpstr>
      <vt:lpstr>What resources does Glenn Duncan offer?  ¿Qué recursos ofrece Glenn Duncan?</vt:lpstr>
      <vt:lpstr>We’d love feedback from you!  ¡Nos encantaría recibir sus comentarios!</vt:lpstr>
      <vt:lpstr>Programa Titulo I</vt:lpstr>
      <vt:lpstr>El titulo I proporciona fondos federales a las escuelas para ayudar a los estudiantes a cumplir con los estándares académicos del estado</vt:lpstr>
      <vt:lpstr>PARTICIPACIÓN</vt:lpstr>
      <vt:lpstr>Evaluaciones</vt:lpstr>
      <vt:lpstr>Fondos de Titulo I</vt:lpstr>
      <vt:lpstr>Fondos del programa</vt:lpstr>
      <vt:lpstr> Política del distrito - participación familiar</vt:lpstr>
      <vt:lpstr> Acuerdo entre la escuela y los padres</vt:lpstr>
      <vt:lpstr>calificaciones del educadores</vt:lpstr>
      <vt:lpstr>El derecho a saber de los padres-nivel escolar</vt:lpstr>
      <vt:lpstr>El derecho a saber de los padres-nivel distrito</vt:lpstr>
      <vt:lpstr>CSI-TSI-ATSI  </vt:lpstr>
      <vt:lpstr>Programa de esta noche:</vt:lpstr>
      <vt:lpstr>¿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Duncan  Back-to-School  Night &amp; Annual  Title I  Meeting</dc:title>
  <dc:creator>Weir, Katie</dc:creator>
  <cp:lastModifiedBy>Weir, Katie</cp:lastModifiedBy>
  <cp:revision>9</cp:revision>
  <dcterms:created xsi:type="dcterms:W3CDTF">2020-09-08T17:46:07Z</dcterms:created>
  <dcterms:modified xsi:type="dcterms:W3CDTF">2020-09-09T01:04:03Z</dcterms:modified>
</cp:coreProperties>
</file>